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8" r:id="rId21"/>
    <p:sldId id="317" r:id="rId22"/>
    <p:sldId id="315"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it Bhardwaj" userId="5523a1060b34160a" providerId="LiveId" clId="{83C63654-DC38-4F40-9CBC-DB3511B8FEA4}"/>
    <pc:docChg chg="undo custSel addSld modSld sldOrd">
      <pc:chgData name="Sanchit Bhardwaj" userId="5523a1060b34160a" providerId="LiveId" clId="{83C63654-DC38-4F40-9CBC-DB3511B8FEA4}" dt="2022-01-10T05:20:43.041" v="206" actId="1076"/>
      <pc:docMkLst>
        <pc:docMk/>
      </pc:docMkLst>
      <pc:sldChg chg="addSp delSp modSp new mod">
        <pc:chgData name="Sanchit Bhardwaj" userId="5523a1060b34160a" providerId="LiveId" clId="{83C63654-DC38-4F40-9CBC-DB3511B8FEA4}" dt="2022-01-10T04:51:49.453" v="30" actId="20577"/>
        <pc:sldMkLst>
          <pc:docMk/>
          <pc:sldMk cId="606231777" sldId="314"/>
        </pc:sldMkLst>
        <pc:spChg chg="add mod">
          <ac:chgData name="Sanchit Bhardwaj" userId="5523a1060b34160a" providerId="LiveId" clId="{83C63654-DC38-4F40-9CBC-DB3511B8FEA4}" dt="2022-01-10T04:41:14.623" v="2"/>
          <ac:spMkLst>
            <pc:docMk/>
            <pc:sldMk cId="606231777" sldId="314"/>
            <ac:spMk id="2" creationId="{26DA8ABF-C2BD-47BE-86D3-9C9E30C281FA}"/>
          </ac:spMkLst>
        </pc:spChg>
        <pc:spChg chg="add mod">
          <ac:chgData name="Sanchit Bhardwaj" userId="5523a1060b34160a" providerId="LiveId" clId="{83C63654-DC38-4F40-9CBC-DB3511B8FEA4}" dt="2022-01-10T04:41:50.380" v="6" actId="115"/>
          <ac:spMkLst>
            <pc:docMk/>
            <pc:sldMk cId="606231777" sldId="314"/>
            <ac:spMk id="3" creationId="{F6100021-3EF2-4A6F-9226-ED49D2A01DAB}"/>
          </ac:spMkLst>
        </pc:spChg>
        <pc:spChg chg="add del mod">
          <ac:chgData name="Sanchit Bhardwaj" userId="5523a1060b34160a" providerId="LiveId" clId="{83C63654-DC38-4F40-9CBC-DB3511B8FEA4}" dt="2022-01-10T04:42:59.033" v="9"/>
          <ac:spMkLst>
            <pc:docMk/>
            <pc:sldMk cId="606231777" sldId="314"/>
            <ac:spMk id="4" creationId="{42E74DB2-50EB-401F-9739-9146FFEFFE54}"/>
          </ac:spMkLst>
        </pc:spChg>
        <pc:spChg chg="add mod">
          <ac:chgData name="Sanchit Bhardwaj" userId="5523a1060b34160a" providerId="LiveId" clId="{83C63654-DC38-4F40-9CBC-DB3511B8FEA4}" dt="2022-01-10T04:43:38.920" v="13" actId="115"/>
          <ac:spMkLst>
            <pc:docMk/>
            <pc:sldMk cId="606231777" sldId="314"/>
            <ac:spMk id="5" creationId="{4FBE3786-DFDA-461A-90BF-6818BC572C8C}"/>
          </ac:spMkLst>
        </pc:spChg>
        <pc:spChg chg="add del mod">
          <ac:chgData name="Sanchit Bhardwaj" userId="5523a1060b34160a" providerId="LiveId" clId="{83C63654-DC38-4F40-9CBC-DB3511B8FEA4}" dt="2022-01-10T04:50:37.390" v="19"/>
          <ac:spMkLst>
            <pc:docMk/>
            <pc:sldMk cId="606231777" sldId="314"/>
            <ac:spMk id="6" creationId="{DDEF6B15-CB70-4D1E-9604-AF8F76BA03E1}"/>
          </ac:spMkLst>
        </pc:spChg>
        <pc:spChg chg="add del mod">
          <ac:chgData name="Sanchit Bhardwaj" userId="5523a1060b34160a" providerId="LiveId" clId="{83C63654-DC38-4F40-9CBC-DB3511B8FEA4}" dt="2022-01-10T04:50:37.376" v="17" actId="478"/>
          <ac:spMkLst>
            <pc:docMk/>
            <pc:sldMk cId="606231777" sldId="314"/>
            <ac:spMk id="7" creationId="{F5C17C27-D548-4B81-9FD9-1046BC137DD6}"/>
          </ac:spMkLst>
        </pc:spChg>
        <pc:spChg chg="add mod">
          <ac:chgData name="Sanchit Bhardwaj" userId="5523a1060b34160a" providerId="LiveId" clId="{83C63654-DC38-4F40-9CBC-DB3511B8FEA4}" dt="2022-01-10T04:51:49.453" v="30" actId="20577"/>
          <ac:spMkLst>
            <pc:docMk/>
            <pc:sldMk cId="606231777" sldId="314"/>
            <ac:spMk id="8" creationId="{4DB2DBEA-08B9-4437-9866-38460CBC649E}"/>
          </ac:spMkLst>
        </pc:spChg>
        <pc:picChg chg="add mod">
          <ac:chgData name="Sanchit Bhardwaj" userId="5523a1060b34160a" providerId="LiveId" clId="{83C63654-DC38-4F40-9CBC-DB3511B8FEA4}" dt="2022-01-10T04:50:43.470" v="20" actId="1076"/>
          <ac:picMkLst>
            <pc:docMk/>
            <pc:sldMk cId="606231777" sldId="314"/>
            <ac:picMk id="1026" creationId="{AECE83D5-8717-4D0E-922D-44E372B0B5EE}"/>
          </ac:picMkLst>
        </pc:picChg>
      </pc:sldChg>
      <pc:sldChg chg="addSp modSp new mod">
        <pc:chgData name="Sanchit Bhardwaj" userId="5523a1060b34160a" providerId="LiveId" clId="{83C63654-DC38-4F40-9CBC-DB3511B8FEA4}" dt="2022-01-10T05:20:15.604" v="202" actId="1076"/>
        <pc:sldMkLst>
          <pc:docMk/>
          <pc:sldMk cId="1648303407" sldId="315"/>
        </pc:sldMkLst>
        <pc:spChg chg="add mod">
          <ac:chgData name="Sanchit Bhardwaj" userId="5523a1060b34160a" providerId="LiveId" clId="{83C63654-DC38-4F40-9CBC-DB3511B8FEA4}" dt="2022-01-10T05:19:53.516" v="198" actId="1076"/>
          <ac:spMkLst>
            <pc:docMk/>
            <pc:sldMk cId="1648303407" sldId="315"/>
            <ac:spMk id="2" creationId="{0E8A08E4-939A-4692-81EC-286D4DCED353}"/>
          </ac:spMkLst>
        </pc:spChg>
        <pc:spChg chg="add mod">
          <ac:chgData name="Sanchit Bhardwaj" userId="5523a1060b34160a" providerId="LiveId" clId="{83C63654-DC38-4F40-9CBC-DB3511B8FEA4}" dt="2022-01-10T05:19:56.824" v="199" actId="1076"/>
          <ac:spMkLst>
            <pc:docMk/>
            <pc:sldMk cId="1648303407" sldId="315"/>
            <ac:spMk id="3" creationId="{12454088-9DF4-494B-91E7-16C1EF1B1E8D}"/>
          </ac:spMkLst>
        </pc:spChg>
        <pc:spChg chg="add mod">
          <ac:chgData name="Sanchit Bhardwaj" userId="5523a1060b34160a" providerId="LiveId" clId="{83C63654-DC38-4F40-9CBC-DB3511B8FEA4}" dt="2022-01-10T05:20:15.604" v="202" actId="1076"/>
          <ac:spMkLst>
            <pc:docMk/>
            <pc:sldMk cId="1648303407" sldId="315"/>
            <ac:spMk id="4" creationId="{3344AF3D-3E07-455D-A038-ED9046F1D14E}"/>
          </ac:spMkLst>
        </pc:spChg>
      </pc:sldChg>
      <pc:sldChg chg="addSp modSp new mod">
        <pc:chgData name="Sanchit Bhardwaj" userId="5523a1060b34160a" providerId="LiveId" clId="{83C63654-DC38-4F40-9CBC-DB3511B8FEA4}" dt="2022-01-10T04:59:44.102" v="66" actId="1076"/>
        <pc:sldMkLst>
          <pc:docMk/>
          <pc:sldMk cId="2389300874" sldId="316"/>
        </pc:sldMkLst>
        <pc:spChg chg="add mod">
          <ac:chgData name="Sanchit Bhardwaj" userId="5523a1060b34160a" providerId="LiveId" clId="{83C63654-DC38-4F40-9CBC-DB3511B8FEA4}" dt="2022-01-10T04:59:44.102" v="66" actId="1076"/>
          <ac:spMkLst>
            <pc:docMk/>
            <pc:sldMk cId="2389300874" sldId="316"/>
            <ac:spMk id="2" creationId="{A98CBD05-94A1-4DB0-ABFB-E3BBEE84C34C}"/>
          </ac:spMkLst>
        </pc:spChg>
        <pc:spChg chg="add mod">
          <ac:chgData name="Sanchit Bhardwaj" userId="5523a1060b34160a" providerId="LiveId" clId="{83C63654-DC38-4F40-9CBC-DB3511B8FEA4}" dt="2022-01-10T04:59:37.858" v="65" actId="1076"/>
          <ac:spMkLst>
            <pc:docMk/>
            <pc:sldMk cId="2389300874" sldId="316"/>
            <ac:spMk id="3" creationId="{CB5A0BE2-0344-475A-88E6-5C72D141B2F1}"/>
          </ac:spMkLst>
        </pc:spChg>
      </pc:sldChg>
      <pc:sldChg chg="addSp modSp new mod ord">
        <pc:chgData name="Sanchit Bhardwaj" userId="5523a1060b34160a" providerId="LiveId" clId="{83C63654-DC38-4F40-9CBC-DB3511B8FEA4}" dt="2022-01-10T05:20:43.041" v="206" actId="1076"/>
        <pc:sldMkLst>
          <pc:docMk/>
          <pc:sldMk cId="3270368136" sldId="317"/>
        </pc:sldMkLst>
        <pc:spChg chg="add mod">
          <ac:chgData name="Sanchit Bhardwaj" userId="5523a1060b34160a" providerId="LiveId" clId="{83C63654-DC38-4F40-9CBC-DB3511B8FEA4}" dt="2022-01-10T05:20:43.041" v="206" actId="1076"/>
          <ac:spMkLst>
            <pc:docMk/>
            <pc:sldMk cId="3270368136" sldId="317"/>
            <ac:spMk id="2" creationId="{8E1B4079-BB68-4CD3-848D-3667A5E26CC1}"/>
          </ac:spMkLst>
        </pc:spChg>
        <pc:spChg chg="add mod">
          <ac:chgData name="Sanchit Bhardwaj" userId="5523a1060b34160a" providerId="LiveId" clId="{83C63654-DC38-4F40-9CBC-DB3511B8FEA4}" dt="2022-01-10T05:20:37.954" v="205" actId="1076"/>
          <ac:spMkLst>
            <pc:docMk/>
            <pc:sldMk cId="3270368136" sldId="317"/>
            <ac:spMk id="3" creationId="{8A534B87-16A9-4A99-914E-268C4ED518B2}"/>
          </ac:spMkLst>
        </pc:spChg>
      </pc:sldChg>
      <pc:sldChg chg="addSp modSp new mod ord">
        <pc:chgData name="Sanchit Bhardwaj" userId="5523a1060b34160a" providerId="LiveId" clId="{83C63654-DC38-4F40-9CBC-DB3511B8FEA4}" dt="2022-01-10T05:12:40.213" v="137" actId="1076"/>
        <pc:sldMkLst>
          <pc:docMk/>
          <pc:sldMk cId="2123032468" sldId="318"/>
        </pc:sldMkLst>
        <pc:spChg chg="add mod">
          <ac:chgData name="Sanchit Bhardwaj" userId="5523a1060b34160a" providerId="LiveId" clId="{83C63654-DC38-4F40-9CBC-DB3511B8FEA4}" dt="2022-01-10T05:01:07.550" v="74" actId="403"/>
          <ac:spMkLst>
            <pc:docMk/>
            <pc:sldMk cId="2123032468" sldId="318"/>
            <ac:spMk id="2" creationId="{5851FEDB-32E0-45C4-9047-8DE7FA003C3E}"/>
          </ac:spMkLst>
        </pc:spChg>
        <pc:spChg chg="add mod">
          <ac:chgData name="Sanchit Bhardwaj" userId="5523a1060b34160a" providerId="LiveId" clId="{83C63654-DC38-4F40-9CBC-DB3511B8FEA4}" dt="2022-01-10T05:07:30.842" v="82" actId="20577"/>
          <ac:spMkLst>
            <pc:docMk/>
            <pc:sldMk cId="2123032468" sldId="318"/>
            <ac:spMk id="3" creationId="{59CF7DE3-E671-4F72-9837-2E6E326D513A}"/>
          </ac:spMkLst>
        </pc:spChg>
        <pc:spChg chg="add mod">
          <ac:chgData name="Sanchit Bhardwaj" userId="5523a1060b34160a" providerId="LiveId" clId="{83C63654-DC38-4F40-9CBC-DB3511B8FEA4}" dt="2022-01-10T05:10:52.790" v="120" actId="20577"/>
          <ac:spMkLst>
            <pc:docMk/>
            <pc:sldMk cId="2123032468" sldId="318"/>
            <ac:spMk id="4" creationId="{8ED9E68E-E0DD-4C6A-857D-6E41C81A95B1}"/>
          </ac:spMkLst>
        </pc:spChg>
        <pc:spChg chg="add mod">
          <ac:chgData name="Sanchit Bhardwaj" userId="5523a1060b34160a" providerId="LiveId" clId="{83C63654-DC38-4F40-9CBC-DB3511B8FEA4}" dt="2022-01-10T05:12:40.213" v="137" actId="1076"/>
          <ac:spMkLst>
            <pc:docMk/>
            <pc:sldMk cId="2123032468" sldId="318"/>
            <ac:spMk id="5" creationId="{8E09FCDF-FD9C-4791-9763-6A844E1C69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pPr/>
              <a:t>1/10/2022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1/10/2022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pPr/>
              <a:t>1/10/2022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1/10/2022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pPr/>
              <a:t>1/10/2022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pPr/>
              <a:t>1/10/2022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pPr/>
              <a:t>1/10/2022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1/10/2022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1/10/2022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pPr/>
              <a:t>1/10/2022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909334" y="1475234"/>
            <a:ext cx="3635926" cy="2226676"/>
          </a:xfrm>
        </p:spPr>
        <p:txBody>
          <a:bodyPr anchor="b">
            <a:normAutofit/>
          </a:bodyPr>
          <a:lstStyle/>
          <a:p>
            <a:r>
              <a:rPr lang="en-US" sz="4000" dirty="0">
                <a:solidFill>
                  <a:schemeClr val="tx1"/>
                </a:solidFill>
              </a:rPr>
              <a:t>National management </a:t>
            </a:r>
            <a:r>
              <a:rPr lang="en-IN" sz="4000" dirty="0">
                <a:solidFill>
                  <a:schemeClr val="tx1"/>
                </a:solidFill>
              </a:rPr>
              <a:t>Olympiad </a:t>
            </a:r>
            <a:endParaRPr lang="en-US" sz="40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227391" y="4508519"/>
            <a:ext cx="3205640" cy="1891306"/>
          </a:xfrm>
        </p:spPr>
        <p:txBody>
          <a:bodyPr anchor="t">
            <a:normAutofit fontScale="25000" lnSpcReduction="20000"/>
          </a:bodyPr>
          <a:lstStyle/>
          <a:p>
            <a:pPr>
              <a:lnSpc>
                <a:spcPct val="100000"/>
              </a:lnSpc>
            </a:pPr>
            <a:r>
              <a:rPr lang="en-IN" sz="4800" dirty="0">
                <a:solidFill>
                  <a:schemeClr val="bg1"/>
                </a:solidFill>
              </a:rPr>
              <a:t>Presented</a:t>
            </a:r>
            <a:r>
              <a:rPr lang="en-US" sz="4800" dirty="0">
                <a:solidFill>
                  <a:schemeClr val="bg1"/>
                </a:solidFill>
              </a:rPr>
              <a:t> by:-</a:t>
            </a:r>
          </a:p>
          <a:p>
            <a:pPr>
              <a:lnSpc>
                <a:spcPct val="100000"/>
              </a:lnSpc>
            </a:pPr>
            <a:r>
              <a:rPr lang="en-US" sz="4800" b="1" dirty="0">
                <a:solidFill>
                  <a:schemeClr val="bg1"/>
                </a:solidFill>
              </a:rPr>
              <a:t>Sanchit Bhardwaj,</a:t>
            </a:r>
          </a:p>
          <a:p>
            <a:pPr>
              <a:lnSpc>
                <a:spcPct val="100000"/>
              </a:lnSpc>
            </a:pPr>
            <a:r>
              <a:rPr lang="en-US" sz="4800" b="1" dirty="0">
                <a:solidFill>
                  <a:schemeClr val="bg1"/>
                </a:solidFill>
              </a:rPr>
              <a:t>Anurag Azad,</a:t>
            </a:r>
          </a:p>
          <a:p>
            <a:pPr>
              <a:lnSpc>
                <a:spcPct val="100000"/>
              </a:lnSpc>
            </a:pPr>
            <a:r>
              <a:rPr lang="en-US" sz="4800" b="1" dirty="0">
                <a:solidFill>
                  <a:schemeClr val="bg1"/>
                </a:solidFill>
              </a:rPr>
              <a:t>Munna Kumar,</a:t>
            </a:r>
          </a:p>
          <a:p>
            <a:pPr>
              <a:lnSpc>
                <a:spcPct val="100000"/>
              </a:lnSpc>
            </a:pPr>
            <a:r>
              <a:rPr lang="en-US" sz="4800" b="1" dirty="0">
                <a:solidFill>
                  <a:schemeClr val="bg1"/>
                </a:solidFill>
              </a:rPr>
              <a:t>Rajesh Kumar, </a:t>
            </a:r>
          </a:p>
          <a:p>
            <a:pPr>
              <a:lnSpc>
                <a:spcPct val="100000"/>
              </a:lnSpc>
            </a:pPr>
            <a:r>
              <a:rPr lang="en-US" sz="4800" b="1" dirty="0">
                <a:solidFill>
                  <a:schemeClr val="bg1"/>
                </a:solidFill>
              </a:rPr>
              <a:t>nititk Pathak</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3ACA0-84AC-48F6-B3D8-9B1D39F35D9A}"/>
              </a:ext>
            </a:extLst>
          </p:cNvPr>
          <p:cNvSpPr txBox="1"/>
          <p:nvPr/>
        </p:nvSpPr>
        <p:spPr>
          <a:xfrm>
            <a:off x="421340" y="367553"/>
            <a:ext cx="4482354" cy="461665"/>
          </a:xfrm>
          <a:prstGeom prst="rect">
            <a:avLst/>
          </a:prstGeom>
          <a:noFill/>
        </p:spPr>
        <p:txBody>
          <a:bodyPr wrap="square" rtlCol="0">
            <a:spAutoFit/>
          </a:bodyPr>
          <a:lstStyle/>
          <a:p>
            <a:r>
              <a:rPr lang="en-IN" sz="2400" b="1" dirty="0">
                <a:latin typeface="Arial" panose="020B0604020202020204" pitchFamily="34" charset="0"/>
                <a:cs typeface="Arial" panose="020B0604020202020204" pitchFamily="34" charset="0"/>
              </a:rPr>
              <a:t>Human Resource </a:t>
            </a:r>
          </a:p>
        </p:txBody>
      </p:sp>
      <p:sp>
        <p:nvSpPr>
          <p:cNvPr id="3" name="TextBox 2">
            <a:extLst>
              <a:ext uri="{FF2B5EF4-FFF2-40B4-BE49-F238E27FC236}">
                <a16:creationId xmlns:a16="http://schemas.microsoft.com/office/drawing/2014/main" id="{1DE622CC-B366-451A-BB66-CE95A841D399}"/>
              </a:ext>
            </a:extLst>
          </p:cNvPr>
          <p:cNvSpPr txBox="1"/>
          <p:nvPr/>
        </p:nvSpPr>
        <p:spPr>
          <a:xfrm>
            <a:off x="421340" y="1228165"/>
            <a:ext cx="11313459"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Assignment Taken:-</a:t>
            </a:r>
            <a:r>
              <a:rPr lang="en-IN" b="0" i="0" dirty="0">
                <a:solidFill>
                  <a:srgbClr val="333333"/>
                </a:solidFill>
                <a:effectLst/>
                <a:latin typeface="roboto condensed" panose="02000000000000000000" pitchFamily="2" charset="0"/>
              </a:rPr>
              <a:t> HR Recruitment &amp; Training Plan</a:t>
            </a:r>
            <a:endParaRPr lang="en-IN"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401AE21-78EA-42C7-A9D8-471A20BA32E0}"/>
              </a:ext>
            </a:extLst>
          </p:cNvPr>
          <p:cNvSpPr txBox="1"/>
          <p:nvPr/>
        </p:nvSpPr>
        <p:spPr>
          <a:xfrm>
            <a:off x="493059" y="1882588"/>
            <a:ext cx="11447929" cy="2862322"/>
          </a:xfrm>
          <a:prstGeom prst="rect">
            <a:avLst/>
          </a:prstGeom>
          <a:noFill/>
        </p:spPr>
        <p:txBody>
          <a:bodyPr wrap="square" rtlCol="0">
            <a:spAutoFit/>
          </a:bodyPr>
          <a:lstStyle/>
          <a:p>
            <a:r>
              <a:rPr lang="en-US" b="0" i="0" dirty="0">
                <a:solidFill>
                  <a:srgbClr val="333333"/>
                </a:solidFill>
                <a:effectLst/>
                <a:latin typeface="roboto condensed" panose="02000000000000000000" pitchFamily="2" charset="0"/>
              </a:rPr>
              <a:t>The assignment consists of parts-two one is hiring plan to hire managers and technician staff, second is training and development program, initially we are hiring only a smaller number of employees as we are just a start-up but we are extremely committed to hire the best employee who show integrity and excellence at work. Hiring a quality employee help the company to grow. hiring involves several steps like HR management recruitment, warehouse Manager, Sales &amp; Marketing manager, Information technologist, Accountant/cashier, Client service executive, Drone delivery operators. Once a person joins our Company then we'll provide them a sort orientation session and explain them about company culture and work policy. The training and development program is compulsory for new people to company. The full training program is conducted for employees. For retention plan we come up with more options because at today's corporate world everyone is switching their job more frequently. Company provides employee of the month award to as employee welfare we provide medical and accident insurance to our all employees.</a:t>
            </a:r>
            <a:endParaRPr lang="en-IN" dirty="0"/>
          </a:p>
        </p:txBody>
      </p:sp>
    </p:spTree>
    <p:extLst>
      <p:ext uri="{BB962C8B-B14F-4D97-AF65-F5344CB8AC3E}">
        <p14:creationId xmlns:p14="http://schemas.microsoft.com/office/powerpoint/2010/main" val="76001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C3E9D-0972-425D-8B6D-E32A2E254ACD}"/>
              </a:ext>
            </a:extLst>
          </p:cNvPr>
          <p:cNvSpPr txBox="1"/>
          <p:nvPr/>
        </p:nvSpPr>
        <p:spPr>
          <a:xfrm>
            <a:off x="286871" y="331694"/>
            <a:ext cx="2590800" cy="646331"/>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Solution:-</a:t>
            </a:r>
          </a:p>
          <a:p>
            <a:endParaRPr lang="en-IN" dirty="0"/>
          </a:p>
        </p:txBody>
      </p:sp>
      <p:sp>
        <p:nvSpPr>
          <p:cNvPr id="4" name="TextBox 3">
            <a:extLst>
              <a:ext uri="{FF2B5EF4-FFF2-40B4-BE49-F238E27FC236}">
                <a16:creationId xmlns:a16="http://schemas.microsoft.com/office/drawing/2014/main" id="{7D95F842-7165-41E4-80A2-66CDDC849F37}"/>
              </a:ext>
            </a:extLst>
          </p:cNvPr>
          <p:cNvSpPr txBox="1"/>
          <p:nvPr/>
        </p:nvSpPr>
        <p:spPr>
          <a:xfrm>
            <a:off x="439271" y="1057834"/>
            <a:ext cx="6131858" cy="1048871"/>
          </a:xfrm>
          <a:prstGeom prst="rect">
            <a:avLst/>
          </a:prstGeom>
          <a:noFill/>
        </p:spPr>
        <p:txBody>
          <a:bodyPr wrap="square" rtlCol="0">
            <a:spAutoFit/>
          </a:bodyPr>
          <a:lstStyle/>
          <a:p>
            <a:endParaRPr lang="en-IN" dirty="0"/>
          </a:p>
        </p:txBody>
      </p:sp>
      <p:sp>
        <p:nvSpPr>
          <p:cNvPr id="5" name="TextBox 4">
            <a:extLst>
              <a:ext uri="{FF2B5EF4-FFF2-40B4-BE49-F238E27FC236}">
                <a16:creationId xmlns:a16="http://schemas.microsoft.com/office/drawing/2014/main" id="{1411490D-715F-477F-BC90-98466CF27DBE}"/>
              </a:ext>
            </a:extLst>
          </p:cNvPr>
          <p:cNvSpPr txBox="1"/>
          <p:nvPr/>
        </p:nvSpPr>
        <p:spPr>
          <a:xfrm>
            <a:off x="363071" y="1018365"/>
            <a:ext cx="6131858" cy="1048871"/>
          </a:xfrm>
          <a:prstGeom prst="rect">
            <a:avLst/>
          </a:prstGeom>
          <a:noFill/>
        </p:spPr>
        <p:txBody>
          <a:bodyPr wrap="square" rtlCol="0">
            <a:spAutoFit/>
          </a:bodyPr>
          <a:lstStyle/>
          <a:p>
            <a:endParaRPr lang="en-IN" dirty="0"/>
          </a:p>
        </p:txBody>
      </p:sp>
      <p:sp>
        <p:nvSpPr>
          <p:cNvPr id="6" name="TextBox 5">
            <a:extLst>
              <a:ext uri="{FF2B5EF4-FFF2-40B4-BE49-F238E27FC236}">
                <a16:creationId xmlns:a16="http://schemas.microsoft.com/office/drawing/2014/main" id="{E44EC6B1-361A-4681-8D1A-D0C20C689CB0}"/>
              </a:ext>
            </a:extLst>
          </p:cNvPr>
          <p:cNvSpPr txBox="1"/>
          <p:nvPr/>
        </p:nvSpPr>
        <p:spPr>
          <a:xfrm>
            <a:off x="286871" y="905433"/>
            <a:ext cx="6131858" cy="1048871"/>
          </a:xfrm>
          <a:prstGeom prst="rect">
            <a:avLst/>
          </a:prstGeom>
          <a:noFill/>
        </p:spPr>
        <p:txBody>
          <a:bodyPr wrap="square" rtlCol="0">
            <a:spAutoFit/>
          </a:bodyPr>
          <a:lstStyle/>
          <a:p>
            <a:endParaRPr lang="en-IN" dirty="0"/>
          </a:p>
        </p:txBody>
      </p:sp>
      <p:sp>
        <p:nvSpPr>
          <p:cNvPr id="7" name="TextBox 6">
            <a:extLst>
              <a:ext uri="{FF2B5EF4-FFF2-40B4-BE49-F238E27FC236}">
                <a16:creationId xmlns:a16="http://schemas.microsoft.com/office/drawing/2014/main" id="{8D89ED76-CBCD-4898-8A21-6470CFB0B05E}"/>
              </a:ext>
            </a:extLst>
          </p:cNvPr>
          <p:cNvSpPr txBox="1"/>
          <p:nvPr/>
        </p:nvSpPr>
        <p:spPr>
          <a:xfrm>
            <a:off x="1954307" y="905432"/>
            <a:ext cx="9309846" cy="369332"/>
          </a:xfrm>
          <a:prstGeom prst="rect">
            <a:avLst/>
          </a:prstGeom>
          <a:noFill/>
        </p:spPr>
        <p:txBody>
          <a:bodyPr wrap="square" rtlCol="0">
            <a:spAutoFit/>
          </a:bodyPr>
          <a:lstStyle/>
          <a:p>
            <a:pPr marL="342900" indent="-342900">
              <a:buFont typeface="+mj-lt"/>
              <a:buAutoNum type="arabicPeriod"/>
            </a:pPr>
            <a:endParaRPr lang="en-IN" dirty="0"/>
          </a:p>
        </p:txBody>
      </p:sp>
      <p:graphicFrame>
        <p:nvGraphicFramePr>
          <p:cNvPr id="8" name="Table 7">
            <a:extLst>
              <a:ext uri="{FF2B5EF4-FFF2-40B4-BE49-F238E27FC236}">
                <a16:creationId xmlns:a16="http://schemas.microsoft.com/office/drawing/2014/main" id="{80C4EBAC-F7FA-4AB4-90E0-6A2ECEE87B57}"/>
              </a:ext>
            </a:extLst>
          </p:cNvPr>
          <p:cNvGraphicFramePr>
            <a:graphicFrameLocks noGrp="1"/>
          </p:cNvGraphicFramePr>
          <p:nvPr>
            <p:extLst>
              <p:ext uri="{D42A27DB-BD31-4B8C-83A1-F6EECF244321}">
                <p14:modId xmlns:p14="http://schemas.microsoft.com/office/powerpoint/2010/main" val="1922333606"/>
              </p:ext>
            </p:extLst>
          </p:nvPr>
        </p:nvGraphicFramePr>
        <p:xfrm>
          <a:off x="363071" y="905431"/>
          <a:ext cx="5356411" cy="3418698"/>
        </p:xfrm>
        <a:graphic>
          <a:graphicData uri="http://schemas.openxmlformats.org/drawingml/2006/table">
            <a:tbl>
              <a:tblPr/>
              <a:tblGrid>
                <a:gridCol w="2676688">
                  <a:extLst>
                    <a:ext uri="{9D8B030D-6E8A-4147-A177-3AD203B41FA5}">
                      <a16:colId xmlns:a16="http://schemas.microsoft.com/office/drawing/2014/main" val="1608674587"/>
                    </a:ext>
                  </a:extLst>
                </a:gridCol>
                <a:gridCol w="2679723">
                  <a:extLst>
                    <a:ext uri="{9D8B030D-6E8A-4147-A177-3AD203B41FA5}">
                      <a16:colId xmlns:a16="http://schemas.microsoft.com/office/drawing/2014/main" val="4256837084"/>
                    </a:ext>
                  </a:extLst>
                </a:gridCol>
              </a:tblGrid>
              <a:tr h="405654">
                <a:tc>
                  <a:txBody>
                    <a:bodyPr/>
                    <a:lstStyle/>
                    <a:p>
                      <a:pPr algn="ctr" fontAlgn="base"/>
                      <a:r>
                        <a:rPr lang="en-IN" dirty="0"/>
                        <a:t>Sr. No.</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a:t>INDEX</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5356348"/>
                  </a:ext>
                </a:extLst>
              </a:tr>
              <a:tr h="405654">
                <a:tc>
                  <a:txBody>
                    <a:bodyPr/>
                    <a:lstStyle/>
                    <a:p>
                      <a:pPr algn="ctr" fontAlgn="base"/>
                      <a:r>
                        <a:rPr lang="en-IN" dirty="0"/>
                        <a:t>1.</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HR Manager Recruitment</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86240215"/>
                  </a:ext>
                </a:extLst>
              </a:tr>
              <a:tr h="405654">
                <a:tc>
                  <a:txBody>
                    <a:bodyPr/>
                    <a:lstStyle/>
                    <a:p>
                      <a:pPr algn="ctr" fontAlgn="base"/>
                      <a:r>
                        <a:rPr lang="en-IN" dirty="0"/>
                        <a:t>2.</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a:t>Warehouse Manager</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85552835"/>
                  </a:ext>
                </a:extLst>
              </a:tr>
              <a:tr h="405654">
                <a:tc>
                  <a:txBody>
                    <a:bodyPr/>
                    <a:lstStyle/>
                    <a:p>
                      <a:pPr algn="ctr" fontAlgn="base"/>
                      <a:r>
                        <a:rPr lang="en-IN" dirty="0"/>
                        <a:t>3.</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Sales &amp; Marketing Manager</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9129469"/>
                  </a:ext>
                </a:extLst>
              </a:tr>
              <a:tr h="405654">
                <a:tc>
                  <a:txBody>
                    <a:bodyPr/>
                    <a:lstStyle/>
                    <a:p>
                      <a:pPr algn="ctr" fontAlgn="base"/>
                      <a:r>
                        <a:rPr lang="en-IN" dirty="0"/>
                        <a:t>4.</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Information technologist</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4037439"/>
                  </a:ext>
                </a:extLst>
              </a:tr>
              <a:tr h="405654">
                <a:tc>
                  <a:txBody>
                    <a:bodyPr/>
                    <a:lstStyle/>
                    <a:p>
                      <a:pPr algn="ctr" fontAlgn="base"/>
                      <a:r>
                        <a:rPr lang="en-IN"/>
                        <a:t>5.</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Accountant/ Cashier</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13335229"/>
                  </a:ext>
                </a:extLst>
              </a:tr>
              <a:tr h="405654">
                <a:tc>
                  <a:txBody>
                    <a:bodyPr/>
                    <a:lstStyle/>
                    <a:p>
                      <a:pPr algn="ctr" fontAlgn="base"/>
                      <a:r>
                        <a:rPr lang="en-IN"/>
                        <a:t>6.</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Client Service Executive</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80544213"/>
                  </a:ext>
                </a:extLst>
              </a:tr>
              <a:tr h="405654">
                <a:tc>
                  <a:txBody>
                    <a:bodyPr/>
                    <a:lstStyle/>
                    <a:p>
                      <a:pPr algn="ctr" fontAlgn="base"/>
                      <a:r>
                        <a:rPr lang="en-IN"/>
                        <a:t>7.</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tc>
                  <a:txBody>
                    <a:bodyPr/>
                    <a:lstStyle/>
                    <a:p>
                      <a:pPr algn="ctr" fontAlgn="base"/>
                      <a:r>
                        <a:rPr lang="en-IN" dirty="0"/>
                        <a:t>Drone Delivery Operator</a:t>
                      </a:r>
                    </a:p>
                  </a:txBody>
                  <a:tcPr marL="15240" marR="15240" marT="15240" marB="15240" anchor="ctr">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8859824"/>
                  </a:ext>
                </a:extLst>
              </a:tr>
            </a:tbl>
          </a:graphicData>
        </a:graphic>
      </p:graphicFrame>
      <p:sp>
        <p:nvSpPr>
          <p:cNvPr id="9" name="TextBox 8">
            <a:extLst>
              <a:ext uri="{FF2B5EF4-FFF2-40B4-BE49-F238E27FC236}">
                <a16:creationId xmlns:a16="http://schemas.microsoft.com/office/drawing/2014/main" id="{EEB95D9E-4C84-4BB9-88DD-BDF088046180}"/>
              </a:ext>
            </a:extLst>
          </p:cNvPr>
          <p:cNvSpPr txBox="1"/>
          <p:nvPr/>
        </p:nvSpPr>
        <p:spPr>
          <a:xfrm>
            <a:off x="6418729" y="1057834"/>
            <a:ext cx="5410200" cy="5078313"/>
          </a:xfrm>
          <a:prstGeom prst="rect">
            <a:avLst/>
          </a:prstGeom>
          <a:noFill/>
        </p:spPr>
        <p:txBody>
          <a:bodyPr wrap="square" rtlCol="0">
            <a:spAutoFit/>
          </a:bodyPr>
          <a:lstStyle/>
          <a:p>
            <a:pPr marL="342900" indent="-342900">
              <a:buFont typeface="+mj-lt"/>
              <a:buAutoNum type="arabicPeriod"/>
            </a:pPr>
            <a:r>
              <a:rPr lang="en-IN" b="1" dirty="0">
                <a:latin typeface="Arial" panose="020B0604020202020204" pitchFamily="34" charset="0"/>
                <a:cs typeface="Arial" panose="020B0604020202020204" pitchFamily="34" charset="0"/>
              </a:rPr>
              <a:t>HR Manager Recruitment</a:t>
            </a:r>
            <a:r>
              <a:rPr lang="en-IN" dirty="0">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overseeing the smooth running of HR and administrative tasks for the organization</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Maintains office supplies by checking stocks; placing and expediting orders; evaluating new products.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Ensures operation of equipment by completing preventive maintenance requirements; calling for repairs.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Defining job positions for recruitment and managing interviewing process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Carrying out induction for new team members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training, evaluation and assessment of employees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arranging travel, meetings and appointments</a:t>
            </a:r>
          </a:p>
          <a:p>
            <a:pPr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Oversee the smooth running of the daily office activities.</a:t>
            </a:r>
            <a:r>
              <a:rPr lang="en-IN" dirty="0"/>
              <a:t>      </a:t>
            </a:r>
          </a:p>
        </p:txBody>
      </p:sp>
    </p:spTree>
    <p:extLst>
      <p:ext uri="{BB962C8B-B14F-4D97-AF65-F5344CB8AC3E}">
        <p14:creationId xmlns:p14="http://schemas.microsoft.com/office/powerpoint/2010/main" val="13246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2EBC7-6A05-48CB-90E0-DBADB5386664}"/>
              </a:ext>
            </a:extLst>
          </p:cNvPr>
          <p:cNvSpPr txBox="1"/>
          <p:nvPr/>
        </p:nvSpPr>
        <p:spPr>
          <a:xfrm>
            <a:off x="412375" y="309185"/>
            <a:ext cx="3917577" cy="400110"/>
          </a:xfrm>
          <a:prstGeom prst="rect">
            <a:avLst/>
          </a:prstGeom>
          <a:noFill/>
        </p:spPr>
        <p:txBody>
          <a:bodyPr wrap="square" rtlCol="0">
            <a:spAutoFit/>
          </a:bodyPr>
          <a:lstStyle/>
          <a:p>
            <a:pPr algn="l" fontAlgn="base"/>
            <a:r>
              <a:rPr lang="en-IN" sz="2000" b="1" i="0" cap="all" dirty="0">
                <a:solidFill>
                  <a:srgbClr val="333333"/>
                </a:solidFill>
                <a:effectLst/>
                <a:latin typeface="Arial" panose="020B0604020202020204" pitchFamily="34" charset="0"/>
                <a:cs typeface="Arial" panose="020B0604020202020204" pitchFamily="34" charset="0"/>
              </a:rPr>
              <a:t>2. WAREHOUSE MANAGER:-</a:t>
            </a:r>
          </a:p>
        </p:txBody>
      </p:sp>
      <p:sp>
        <p:nvSpPr>
          <p:cNvPr id="4" name="TextBox 3">
            <a:extLst>
              <a:ext uri="{FF2B5EF4-FFF2-40B4-BE49-F238E27FC236}">
                <a16:creationId xmlns:a16="http://schemas.microsoft.com/office/drawing/2014/main" id="{6594AD3B-622D-40E4-9314-2E19E6F064E4}"/>
              </a:ext>
            </a:extLst>
          </p:cNvPr>
          <p:cNvSpPr txBox="1"/>
          <p:nvPr/>
        </p:nvSpPr>
        <p:spPr>
          <a:xfrm>
            <a:off x="663388" y="709295"/>
            <a:ext cx="7709647" cy="2308324"/>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Responsible for managing the daily activities in the warehouse</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Ensures that proper records of goods meant for delivery that are kept in the warehouse</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Ensures that the store facility is in tip top shape and goods are properly arranged and easy to locate</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Interfaces with third - party suppliers (vendors)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Control goods delivery and delivery chain inventory</a:t>
            </a:r>
          </a:p>
          <a:p>
            <a:endParaRPr lang="en-IN" dirty="0"/>
          </a:p>
        </p:txBody>
      </p:sp>
      <p:sp>
        <p:nvSpPr>
          <p:cNvPr id="6" name="TextBox 5">
            <a:extLst>
              <a:ext uri="{FF2B5EF4-FFF2-40B4-BE49-F238E27FC236}">
                <a16:creationId xmlns:a16="http://schemas.microsoft.com/office/drawing/2014/main" id="{DDC6F414-EA05-4FA6-99B5-73820215BAB6}"/>
              </a:ext>
            </a:extLst>
          </p:cNvPr>
          <p:cNvSpPr txBox="1"/>
          <p:nvPr/>
        </p:nvSpPr>
        <p:spPr>
          <a:xfrm>
            <a:off x="412375" y="3294618"/>
            <a:ext cx="4903695" cy="369332"/>
          </a:xfrm>
          <a:prstGeom prst="rect">
            <a:avLst/>
          </a:prstGeom>
          <a:noFill/>
        </p:spPr>
        <p:txBody>
          <a:bodyPr wrap="square" rtlCol="0">
            <a:spAutoFit/>
          </a:bodyPr>
          <a:lstStyle/>
          <a:p>
            <a:pPr marL="342900" indent="-342900">
              <a:buFont typeface="+mj-lt"/>
              <a:buAutoNum type="arabicPeriod"/>
            </a:pPr>
            <a:endParaRPr lang="en-IN" dirty="0"/>
          </a:p>
        </p:txBody>
      </p:sp>
      <p:sp>
        <p:nvSpPr>
          <p:cNvPr id="7" name="TextBox 6">
            <a:extLst>
              <a:ext uri="{FF2B5EF4-FFF2-40B4-BE49-F238E27FC236}">
                <a16:creationId xmlns:a16="http://schemas.microsoft.com/office/drawing/2014/main" id="{8F4277F3-DBAC-4215-A601-92255A82136E}"/>
              </a:ext>
            </a:extLst>
          </p:cNvPr>
          <p:cNvSpPr txBox="1"/>
          <p:nvPr/>
        </p:nvSpPr>
        <p:spPr>
          <a:xfrm>
            <a:off x="-125507" y="2888067"/>
            <a:ext cx="4993339" cy="646331"/>
          </a:xfrm>
          <a:prstGeom prst="rect">
            <a:avLst/>
          </a:prstGeom>
          <a:noFill/>
        </p:spPr>
        <p:txBody>
          <a:bodyPr wrap="square" rtlCol="0">
            <a:spAutoFit/>
          </a:bodyPr>
          <a:lstStyle/>
          <a:p>
            <a:pPr lvl="1"/>
            <a:r>
              <a:rPr lang="en-IN" b="1" i="0" cap="all" dirty="0">
                <a:solidFill>
                  <a:srgbClr val="333333"/>
                </a:solidFill>
                <a:effectLst/>
                <a:latin typeface="Arial" panose="020B0604020202020204" pitchFamily="34" charset="0"/>
                <a:cs typeface="Arial" panose="020B0604020202020204" pitchFamily="34" charset="0"/>
              </a:rPr>
              <a:t>3. SALES &amp; MARKETING MANAGER:-</a:t>
            </a:r>
          </a:p>
          <a:p>
            <a:pPr lvl="1"/>
            <a:endParaRPr lang="en-IN" dirty="0"/>
          </a:p>
        </p:txBody>
      </p:sp>
      <p:sp>
        <p:nvSpPr>
          <p:cNvPr id="8" name="TextBox 7">
            <a:extLst>
              <a:ext uri="{FF2B5EF4-FFF2-40B4-BE49-F238E27FC236}">
                <a16:creationId xmlns:a16="http://schemas.microsoft.com/office/drawing/2014/main" id="{FB47884F-F0CB-4F9A-975B-00E8738D5672}"/>
              </a:ext>
            </a:extLst>
          </p:cNvPr>
          <p:cNvSpPr txBox="1"/>
          <p:nvPr/>
        </p:nvSpPr>
        <p:spPr>
          <a:xfrm>
            <a:off x="690282" y="3294618"/>
            <a:ext cx="10945906" cy="3139321"/>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Manages external research and coordinate all the internal sources of information to retain the organizations' best customers and attract new ones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Models demographic information and analyze the volumes of transactional data generated by customer purchases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Identifies, prioritizes, and reaches out to new partners, and business opportunities et al</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Identifies development opportunities; follows up on development leads and contacts; participates in the structuring and financing of projects; assures the completion of development projects.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Responsible for supervising implementation, advocate for the customer's needs, and communicate with clients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Develops, executes and evaluates new plans for expanding sales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Documents all customer contact and information</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Helps to increase sales and growth for the company</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26374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AEF02-1CFB-4FDA-8E77-B5D6E7D621E4}"/>
              </a:ext>
            </a:extLst>
          </p:cNvPr>
          <p:cNvSpPr txBox="1"/>
          <p:nvPr/>
        </p:nvSpPr>
        <p:spPr>
          <a:xfrm>
            <a:off x="224118" y="71717"/>
            <a:ext cx="4572000" cy="369332"/>
          </a:xfrm>
          <a:prstGeom prst="rect">
            <a:avLst/>
          </a:prstGeom>
          <a:noFill/>
        </p:spPr>
        <p:txBody>
          <a:bodyPr wrap="square" rtlCol="0">
            <a:spAutoFit/>
          </a:bodyPr>
          <a:lstStyle/>
          <a:p>
            <a:r>
              <a:rPr lang="en-IN" b="1" i="0" cap="all" dirty="0">
                <a:solidFill>
                  <a:srgbClr val="333333"/>
                </a:solidFill>
                <a:effectLst/>
                <a:latin typeface="Arial" panose="020B0604020202020204" pitchFamily="34" charset="0"/>
                <a:cs typeface="Arial" panose="020B0604020202020204" pitchFamily="34" charset="0"/>
              </a:rPr>
              <a:t>4. INFORMATION TECHNOLOGIST:-</a:t>
            </a:r>
          </a:p>
        </p:txBody>
      </p:sp>
      <p:sp>
        <p:nvSpPr>
          <p:cNvPr id="3" name="TextBox 2">
            <a:extLst>
              <a:ext uri="{FF2B5EF4-FFF2-40B4-BE49-F238E27FC236}">
                <a16:creationId xmlns:a16="http://schemas.microsoft.com/office/drawing/2014/main" id="{EF04E991-1842-48DA-8268-AE3CF7059817}"/>
              </a:ext>
            </a:extLst>
          </p:cNvPr>
          <p:cNvSpPr txBox="1"/>
          <p:nvPr/>
        </p:nvSpPr>
        <p:spPr>
          <a:xfrm>
            <a:off x="340659" y="441049"/>
            <a:ext cx="8624047" cy="2585323"/>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Manages the organization's website</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Monitors the delivery of parcels from our office / warehouse to client's destination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installing and maintenance of computer software and hardware for the organization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Manages logistics and supply chain software, Web servers, e-commerce software and POS systems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Manages the organization's CCTV</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Handles any other technological and IT related duties.</a:t>
            </a:r>
          </a:p>
          <a:p>
            <a:endParaRPr lang="en-IN" dirty="0"/>
          </a:p>
        </p:txBody>
      </p:sp>
      <p:sp>
        <p:nvSpPr>
          <p:cNvPr id="4" name="TextBox 3">
            <a:extLst>
              <a:ext uri="{FF2B5EF4-FFF2-40B4-BE49-F238E27FC236}">
                <a16:creationId xmlns:a16="http://schemas.microsoft.com/office/drawing/2014/main" id="{476469BF-A1CD-473F-A893-62FD5EA74CC6}"/>
              </a:ext>
            </a:extLst>
          </p:cNvPr>
          <p:cNvSpPr txBox="1"/>
          <p:nvPr/>
        </p:nvSpPr>
        <p:spPr>
          <a:xfrm>
            <a:off x="224118" y="2841706"/>
            <a:ext cx="4607859" cy="369332"/>
          </a:xfrm>
          <a:prstGeom prst="rect">
            <a:avLst/>
          </a:prstGeom>
          <a:noFill/>
        </p:spPr>
        <p:txBody>
          <a:bodyPr wrap="square" rtlCol="0">
            <a:spAutoFit/>
          </a:bodyPr>
          <a:lstStyle/>
          <a:p>
            <a:r>
              <a:rPr lang="en-IN" b="1" i="0" cap="all" dirty="0">
                <a:solidFill>
                  <a:srgbClr val="333333"/>
                </a:solidFill>
                <a:effectLst/>
                <a:latin typeface="Arial" panose="020B0604020202020204" pitchFamily="34" charset="0"/>
                <a:cs typeface="Arial" panose="020B0604020202020204" pitchFamily="34" charset="0"/>
              </a:rPr>
              <a:t>5. ACCOUNTANT/ CASHIER:-</a:t>
            </a:r>
          </a:p>
        </p:txBody>
      </p:sp>
      <p:sp>
        <p:nvSpPr>
          <p:cNvPr id="5" name="TextBox 4">
            <a:extLst>
              <a:ext uri="{FF2B5EF4-FFF2-40B4-BE49-F238E27FC236}">
                <a16:creationId xmlns:a16="http://schemas.microsoft.com/office/drawing/2014/main" id="{CEBA0751-ECE6-4438-961D-705E6C2BC3F2}"/>
              </a:ext>
            </a:extLst>
          </p:cNvPr>
          <p:cNvSpPr txBox="1"/>
          <p:nvPr/>
        </p:nvSpPr>
        <p:spPr>
          <a:xfrm>
            <a:off x="340659" y="3211038"/>
            <a:ext cx="10228730" cy="3416320"/>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preparing financial reports, budgets, &amp; financial statements for the organization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Provides managements with financial analyses, development budgets, and accounting reports; analyzes financial feasibility for the most complex proposed projects; conducts market research to forecast trends and business conditions.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financial forecasting and risks analysis.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Performs cash management, general ledger accounting, and financial reporting</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developing and managing financial systems and policies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Responsible for administering payrolls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Ensures compliance with taxation legislation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Handles all financial transactions for the organization</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Serves as internal auditor for the organization</a:t>
            </a:r>
          </a:p>
          <a:p>
            <a:endParaRPr lang="en-IN" dirty="0"/>
          </a:p>
        </p:txBody>
      </p:sp>
    </p:spTree>
    <p:extLst>
      <p:ext uri="{BB962C8B-B14F-4D97-AF65-F5344CB8AC3E}">
        <p14:creationId xmlns:p14="http://schemas.microsoft.com/office/powerpoint/2010/main" val="369794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5A161-EBEC-40B3-9EAA-33D7087F5CF4}"/>
              </a:ext>
            </a:extLst>
          </p:cNvPr>
          <p:cNvSpPr txBox="1"/>
          <p:nvPr/>
        </p:nvSpPr>
        <p:spPr>
          <a:xfrm>
            <a:off x="286871" y="304800"/>
            <a:ext cx="4966447" cy="369332"/>
          </a:xfrm>
          <a:prstGeom prst="rect">
            <a:avLst/>
          </a:prstGeom>
          <a:noFill/>
        </p:spPr>
        <p:txBody>
          <a:bodyPr wrap="square" rtlCol="0">
            <a:spAutoFit/>
          </a:bodyPr>
          <a:lstStyle/>
          <a:p>
            <a:r>
              <a:rPr lang="en-IN" b="1" i="0" cap="all" dirty="0">
                <a:solidFill>
                  <a:srgbClr val="333333"/>
                </a:solidFill>
                <a:effectLst/>
                <a:latin typeface="Arial" panose="020B0604020202020204" pitchFamily="34" charset="0"/>
                <a:cs typeface="Arial" panose="020B0604020202020204" pitchFamily="34" charset="0"/>
              </a:rPr>
              <a:t>6. CLIENT SERVICE EXECUTIVE:-</a:t>
            </a:r>
          </a:p>
        </p:txBody>
      </p:sp>
      <p:sp>
        <p:nvSpPr>
          <p:cNvPr id="3" name="TextBox 2">
            <a:extLst>
              <a:ext uri="{FF2B5EF4-FFF2-40B4-BE49-F238E27FC236}">
                <a16:creationId xmlns:a16="http://schemas.microsoft.com/office/drawing/2014/main" id="{550B065A-08AA-4286-96A3-3CA5A22A1DCF}"/>
              </a:ext>
            </a:extLst>
          </p:cNvPr>
          <p:cNvSpPr txBox="1"/>
          <p:nvPr/>
        </p:nvSpPr>
        <p:spPr>
          <a:xfrm>
            <a:off x="385482" y="674132"/>
            <a:ext cx="7288306" cy="2862322"/>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Ensures that all contacts with clients (e-mail, walk-In center, SMS or phone) provides the client with a personalized customer service experience of the highest level</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Through interaction with customers on the phone, uses every opportunity to build client's interest in the company's products and services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Manages administrative duties assigned by the human resources and admin manager in an effective and timely manner</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Consistently stays abreast of any new information on the organizations' products, promotional campaigns etc. to ensure accurate and helpful information is supplied to customers when they make enquiries</a:t>
            </a:r>
          </a:p>
        </p:txBody>
      </p:sp>
      <p:sp>
        <p:nvSpPr>
          <p:cNvPr id="4" name="TextBox 3">
            <a:extLst>
              <a:ext uri="{FF2B5EF4-FFF2-40B4-BE49-F238E27FC236}">
                <a16:creationId xmlns:a16="http://schemas.microsoft.com/office/drawing/2014/main" id="{56A29EF9-00CF-4BE6-ACCC-CDE063A4A800}"/>
              </a:ext>
            </a:extLst>
          </p:cNvPr>
          <p:cNvSpPr txBox="1"/>
          <p:nvPr/>
        </p:nvSpPr>
        <p:spPr>
          <a:xfrm>
            <a:off x="286871" y="3694262"/>
            <a:ext cx="4294094" cy="369332"/>
          </a:xfrm>
          <a:prstGeom prst="rect">
            <a:avLst/>
          </a:prstGeom>
          <a:noFill/>
        </p:spPr>
        <p:txBody>
          <a:bodyPr wrap="square" rtlCol="0">
            <a:spAutoFit/>
          </a:bodyPr>
          <a:lstStyle/>
          <a:p>
            <a:pPr fontAlgn="base"/>
            <a:r>
              <a:rPr lang="en-IN" b="1" i="0" cap="all" dirty="0">
                <a:solidFill>
                  <a:srgbClr val="333333"/>
                </a:solidFill>
                <a:effectLst/>
                <a:latin typeface="Arial" panose="020B0604020202020204" pitchFamily="34" charset="0"/>
                <a:cs typeface="Arial" panose="020B0604020202020204" pitchFamily="34" charset="0"/>
              </a:rPr>
              <a:t>7. DRONE DELIVERY OPERATOR</a:t>
            </a:r>
          </a:p>
        </p:txBody>
      </p:sp>
      <p:sp>
        <p:nvSpPr>
          <p:cNvPr id="5" name="TextBox 4">
            <a:extLst>
              <a:ext uri="{FF2B5EF4-FFF2-40B4-BE49-F238E27FC236}">
                <a16:creationId xmlns:a16="http://schemas.microsoft.com/office/drawing/2014/main" id="{3BDE2861-2462-4E0D-8500-895F1C27F37E}"/>
              </a:ext>
            </a:extLst>
          </p:cNvPr>
          <p:cNvSpPr txBox="1"/>
          <p:nvPr/>
        </p:nvSpPr>
        <p:spPr>
          <a:xfrm>
            <a:off x="385482" y="4063594"/>
            <a:ext cx="10174941" cy="2308324"/>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Assists in loading and unloading drones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Maintain a logbook of their drone flying/delivery activities to ensure compliance with federal regulations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Keeps a record of drone inspections and make sure the drone is equipped with tracking devices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Assists the transport and logistics manager in planning their route according to a delivery schedule.</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Comply with drone delivery rules and regulations (size, weight, route designations, parking, break periods etc.) as well as with company policies and procedures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Collect and verify delivery instructions</a:t>
            </a:r>
          </a:p>
          <a:p>
            <a:pPr algn="l" fontAlgn="base">
              <a:buFont typeface="Arial" panose="020B0604020202020204" pitchFamily="34" charset="0"/>
              <a:buChar char="•"/>
            </a:pPr>
            <a:r>
              <a:rPr lang="en-US" b="0" i="0" dirty="0">
                <a:solidFill>
                  <a:srgbClr val="333333"/>
                </a:solidFill>
                <a:effectLst/>
                <a:latin typeface="roboto condensed" panose="02000000000000000000" pitchFamily="2" charset="0"/>
              </a:rPr>
              <a:t>Report defects, accidents or violations</a:t>
            </a:r>
          </a:p>
        </p:txBody>
      </p:sp>
    </p:spTree>
    <p:extLst>
      <p:ext uri="{BB962C8B-B14F-4D97-AF65-F5344CB8AC3E}">
        <p14:creationId xmlns:p14="http://schemas.microsoft.com/office/powerpoint/2010/main" val="349404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A693E-6A08-47EE-B808-BA558C24D2D0}"/>
              </a:ext>
            </a:extLst>
          </p:cNvPr>
          <p:cNvSpPr txBox="1"/>
          <p:nvPr/>
        </p:nvSpPr>
        <p:spPr>
          <a:xfrm>
            <a:off x="277906" y="243826"/>
            <a:ext cx="7584141" cy="461665"/>
          </a:xfrm>
          <a:prstGeom prst="rect">
            <a:avLst/>
          </a:prstGeom>
          <a:noFill/>
        </p:spPr>
        <p:txBody>
          <a:bodyPr wrap="square" rtlCol="0">
            <a:spAutoFit/>
          </a:bodyPr>
          <a:lstStyle/>
          <a:p>
            <a:r>
              <a:rPr lang="en-IN" sz="2400" b="1" i="0" cap="all" dirty="0">
                <a:solidFill>
                  <a:srgbClr val="333333"/>
                </a:solidFill>
                <a:effectLst/>
                <a:latin typeface="Arial" panose="020B0604020202020204" pitchFamily="34" charset="0"/>
                <a:cs typeface="Arial" panose="020B0604020202020204" pitchFamily="34" charset="0"/>
              </a:rPr>
              <a:t>THE RECRUITING &amp; TRAINING CHALLENGES</a:t>
            </a:r>
            <a:r>
              <a:rPr lang="en-IN" b="0" i="0" cap="all" dirty="0">
                <a:solidFill>
                  <a:srgbClr val="333333"/>
                </a:solidFill>
                <a:effectLst/>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0FC8AC20-CC30-4397-9CC2-97F682F7B736}"/>
              </a:ext>
            </a:extLst>
          </p:cNvPr>
          <p:cNvSpPr txBox="1"/>
          <p:nvPr/>
        </p:nvSpPr>
        <p:spPr>
          <a:xfrm>
            <a:off x="376518" y="851647"/>
            <a:ext cx="11465858" cy="1477328"/>
          </a:xfrm>
          <a:prstGeom prst="rect">
            <a:avLst/>
          </a:prstGeom>
          <a:noFill/>
        </p:spPr>
        <p:txBody>
          <a:bodyPr wrap="square" rtlCol="0">
            <a:spAutoFit/>
          </a:bodyPr>
          <a:lstStyle/>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Commercial drone operation is a pretty new discipline, it is likely that qualified operators are in short supply. "And very few organizations would have any inhouse capability or capacity to train their existing employees.</a:t>
            </a:r>
          </a:p>
          <a:p>
            <a:pPr algn="l" fontAlgn="base">
              <a:buFont typeface="Arial" panose="020B0604020202020204" pitchFamily="34" charset="0"/>
              <a:buChar char="•"/>
            </a:pPr>
            <a:r>
              <a:rPr lang="en-US" b="0" i="0" dirty="0">
                <a:solidFill>
                  <a:srgbClr val="333333"/>
                </a:solidFill>
                <a:effectLst/>
                <a:latin typeface="Arial" panose="020B0604020202020204" pitchFamily="34" charset="0"/>
                <a:cs typeface="Arial" panose="020B0604020202020204" pitchFamily="34" charset="0"/>
              </a:rPr>
              <a:t>"For example "This could be an area where HR and training departments have to look to third-party providers... to take some or all of these roles. This is a great example of how an extended.</a:t>
            </a:r>
          </a:p>
          <a:p>
            <a:endParaRPr lang="en-IN" b="0" i="0" cap="all" dirty="0">
              <a:solidFill>
                <a:srgbClr val="333333"/>
              </a:solidFill>
              <a:effectLst/>
              <a:latin typeface="roboto condensed" panose="02000000000000000000" pitchFamily="2" charset="0"/>
            </a:endParaRPr>
          </a:p>
        </p:txBody>
      </p:sp>
      <p:sp>
        <p:nvSpPr>
          <p:cNvPr id="4" name="TextBox 3">
            <a:extLst>
              <a:ext uri="{FF2B5EF4-FFF2-40B4-BE49-F238E27FC236}">
                <a16:creationId xmlns:a16="http://schemas.microsoft.com/office/drawing/2014/main" id="{F3EAF7EE-901C-491F-99C7-4F2C4F22266D}"/>
              </a:ext>
            </a:extLst>
          </p:cNvPr>
          <p:cNvSpPr txBox="1"/>
          <p:nvPr/>
        </p:nvSpPr>
        <p:spPr>
          <a:xfrm>
            <a:off x="475129" y="2328975"/>
            <a:ext cx="5710518" cy="461665"/>
          </a:xfrm>
          <a:prstGeom prst="rect">
            <a:avLst/>
          </a:prstGeom>
          <a:noFill/>
        </p:spPr>
        <p:txBody>
          <a:bodyPr wrap="square" rtlCol="0">
            <a:spAutoFit/>
          </a:bodyPr>
          <a:lstStyle/>
          <a:p>
            <a:r>
              <a:rPr lang="en-IN" sz="2400" b="1" dirty="0">
                <a:latin typeface="Arial" panose="020B0604020202020204" pitchFamily="34" charset="0"/>
                <a:cs typeface="Arial" panose="020B0604020202020204" pitchFamily="34" charset="0"/>
              </a:rPr>
              <a:t>Conclusion:-</a:t>
            </a:r>
          </a:p>
        </p:txBody>
      </p:sp>
      <p:sp>
        <p:nvSpPr>
          <p:cNvPr id="5" name="TextBox 4">
            <a:extLst>
              <a:ext uri="{FF2B5EF4-FFF2-40B4-BE49-F238E27FC236}">
                <a16:creationId xmlns:a16="http://schemas.microsoft.com/office/drawing/2014/main" id="{C7210E33-8FAC-42DE-8432-DEC3142AD216}"/>
              </a:ext>
            </a:extLst>
          </p:cNvPr>
          <p:cNvSpPr txBox="1"/>
          <p:nvPr/>
        </p:nvSpPr>
        <p:spPr>
          <a:xfrm>
            <a:off x="475129" y="2949388"/>
            <a:ext cx="10865224" cy="2031325"/>
          </a:xfrm>
          <a:prstGeom prst="rect">
            <a:avLst/>
          </a:prstGeom>
          <a:noFill/>
        </p:spPr>
        <p:txBody>
          <a:bodyPr wrap="square" rtlCol="0">
            <a:spAutoFit/>
          </a:bodyPr>
          <a:lstStyle/>
          <a:p>
            <a:pPr fontAlgn="base"/>
            <a:r>
              <a:rPr lang="en-US" b="0" i="0" dirty="0">
                <a:solidFill>
                  <a:srgbClr val="333333"/>
                </a:solidFill>
                <a:effectLst/>
                <a:latin typeface="Arial" panose="020B0604020202020204" pitchFamily="34" charset="0"/>
                <a:cs typeface="Arial" panose="020B0604020202020204" pitchFamily="34" charset="0"/>
              </a:rPr>
              <a:t>We expect the firm to achieve its basic stated goals, i.e., attain break even, establish itself in the market, and also innovate its existing product. Our plan is a cost-effective plan, that aims to increase the net revenue of the organization and also fulfill its vision and mission to provide satisfaction to the end users. We also expect the firm to grow in depth also in terms of breadth in its future prospects.</a:t>
            </a:r>
          </a:p>
          <a:p>
            <a:br>
              <a:rPr lang="en-US" b="0" i="0" dirty="0">
                <a:solidFill>
                  <a:srgbClr val="333333"/>
                </a:solidFill>
                <a:effectLst/>
                <a:latin typeface="Arial" panose="020B0604020202020204" pitchFamily="34" charset="0"/>
                <a:cs typeface="Arial" panose="020B0604020202020204" pitchFamily="34" charset="0"/>
              </a:rPr>
            </a:br>
            <a:br>
              <a:rPr lang="en-US" b="0" i="0" dirty="0">
                <a:solidFill>
                  <a:srgbClr val="333333"/>
                </a:solidFill>
                <a:effectLst/>
                <a:latin typeface="roboto condensed" panose="02000000000000000000" pitchFamily="2" charset="0"/>
              </a:rPr>
            </a:br>
            <a:endParaRPr lang="en-IN" dirty="0"/>
          </a:p>
        </p:txBody>
      </p:sp>
    </p:spTree>
    <p:extLst>
      <p:ext uri="{BB962C8B-B14F-4D97-AF65-F5344CB8AC3E}">
        <p14:creationId xmlns:p14="http://schemas.microsoft.com/office/powerpoint/2010/main" val="330941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A8ABF-C2BD-47BE-86D3-9C9E30C281FA}"/>
              </a:ext>
            </a:extLst>
          </p:cNvPr>
          <p:cNvSpPr txBox="1"/>
          <p:nvPr/>
        </p:nvSpPr>
        <p:spPr>
          <a:xfrm>
            <a:off x="513347" y="962526"/>
            <a:ext cx="11181348" cy="369332"/>
          </a:xfrm>
          <a:prstGeom prst="rect">
            <a:avLst/>
          </a:prstGeom>
          <a:noFill/>
        </p:spPr>
        <p:txBody>
          <a:bodyPr wrap="square" rtlCol="0">
            <a:spAutoFit/>
          </a:bodyPr>
          <a:lstStyle/>
          <a:p>
            <a:r>
              <a:rPr lang="en-US" b="0" i="0" dirty="0">
                <a:solidFill>
                  <a:srgbClr val="333333"/>
                </a:solidFill>
                <a:effectLst/>
                <a:latin typeface="roboto condensed" panose="02000000000000000000" pitchFamily="2" charset="0"/>
              </a:rPr>
              <a:t>Supply chain process and secure the process using Blockchain.</a:t>
            </a:r>
            <a:endParaRPr lang="en-IN" dirty="0"/>
          </a:p>
        </p:txBody>
      </p:sp>
      <p:sp>
        <p:nvSpPr>
          <p:cNvPr id="3" name="TextBox 2">
            <a:extLst>
              <a:ext uri="{FF2B5EF4-FFF2-40B4-BE49-F238E27FC236}">
                <a16:creationId xmlns:a16="http://schemas.microsoft.com/office/drawing/2014/main" id="{F6100021-3EF2-4A6F-9226-ED49D2A01DAB}"/>
              </a:ext>
            </a:extLst>
          </p:cNvPr>
          <p:cNvSpPr txBox="1"/>
          <p:nvPr/>
        </p:nvSpPr>
        <p:spPr>
          <a:xfrm>
            <a:off x="513347" y="449179"/>
            <a:ext cx="4507832" cy="369332"/>
          </a:xfrm>
          <a:prstGeom prst="rect">
            <a:avLst/>
          </a:prstGeom>
          <a:noFill/>
        </p:spPr>
        <p:txBody>
          <a:bodyPr wrap="square" rtlCol="0">
            <a:spAutoFit/>
          </a:bodyPr>
          <a:lstStyle/>
          <a:p>
            <a:r>
              <a:rPr lang="en-IN" b="1" i="0" u="sng" cap="all" dirty="0">
                <a:effectLst/>
                <a:latin typeface="roboto condensed" panose="02000000000000000000" pitchFamily="2" charset="0"/>
              </a:rPr>
              <a:t>ASSIGNMENT TAKEN</a:t>
            </a:r>
            <a:endParaRPr lang="en-IN" u="sng" dirty="0"/>
          </a:p>
        </p:txBody>
      </p:sp>
      <p:sp>
        <p:nvSpPr>
          <p:cNvPr id="5" name="TextBox 4">
            <a:extLst>
              <a:ext uri="{FF2B5EF4-FFF2-40B4-BE49-F238E27FC236}">
                <a16:creationId xmlns:a16="http://schemas.microsoft.com/office/drawing/2014/main" id="{4FBE3786-DFDA-461A-90BF-6818BC572C8C}"/>
              </a:ext>
            </a:extLst>
          </p:cNvPr>
          <p:cNvSpPr txBox="1"/>
          <p:nvPr/>
        </p:nvSpPr>
        <p:spPr>
          <a:xfrm>
            <a:off x="627529" y="1712259"/>
            <a:ext cx="3908612" cy="369332"/>
          </a:xfrm>
          <a:prstGeom prst="rect">
            <a:avLst/>
          </a:prstGeom>
          <a:noFill/>
        </p:spPr>
        <p:txBody>
          <a:bodyPr wrap="square" rtlCol="0">
            <a:spAutoFit/>
          </a:bodyPr>
          <a:lstStyle/>
          <a:p>
            <a:r>
              <a:rPr lang="en-IN" b="1" i="0" u="sng" cap="all" dirty="0">
                <a:effectLst/>
                <a:latin typeface="roboto condensed" panose="02000000000000000000" pitchFamily="2" charset="0"/>
              </a:rPr>
              <a:t>SOLUTION</a:t>
            </a:r>
            <a:endParaRPr lang="en-IN" u="sng" dirty="0"/>
          </a:p>
        </p:txBody>
      </p:sp>
      <p:pic>
        <p:nvPicPr>
          <p:cNvPr id="1026" name="Picture 2" descr="BCS Submission">
            <a:extLst>
              <a:ext uri="{FF2B5EF4-FFF2-40B4-BE49-F238E27FC236}">
                <a16:creationId xmlns:a16="http://schemas.microsoft.com/office/drawing/2014/main" id="{AECE83D5-8717-4D0E-922D-44E372B0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822" y="2838450"/>
            <a:ext cx="5924550" cy="2190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B2DBEA-08B9-4437-9866-38460CBC649E}"/>
              </a:ext>
            </a:extLst>
          </p:cNvPr>
          <p:cNvSpPr txBox="1"/>
          <p:nvPr/>
        </p:nvSpPr>
        <p:spPr>
          <a:xfrm>
            <a:off x="4114801" y="5029200"/>
            <a:ext cx="2599764" cy="369332"/>
          </a:xfrm>
          <a:prstGeom prst="rect">
            <a:avLst/>
          </a:prstGeom>
          <a:noFill/>
        </p:spPr>
        <p:txBody>
          <a:bodyPr wrap="square" rtlCol="0">
            <a:spAutoFit/>
          </a:bodyPr>
          <a:lstStyle/>
          <a:p>
            <a:r>
              <a:rPr lang="en-IN" b="0" dirty="0">
                <a:solidFill>
                  <a:srgbClr val="333333"/>
                </a:solidFill>
                <a:effectLst/>
                <a:latin typeface="roboto condensed" panose="02000000000000000000" pitchFamily="2" charset="0"/>
              </a:rPr>
              <a:t>Process of Supply Chain</a:t>
            </a:r>
            <a:endParaRPr lang="en-IN" dirty="0"/>
          </a:p>
        </p:txBody>
      </p:sp>
    </p:spTree>
    <p:extLst>
      <p:ext uri="{BB962C8B-B14F-4D97-AF65-F5344CB8AC3E}">
        <p14:creationId xmlns:p14="http://schemas.microsoft.com/office/powerpoint/2010/main" val="60623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1FEDB-32E0-45C4-9047-8DE7FA003C3E}"/>
              </a:ext>
            </a:extLst>
          </p:cNvPr>
          <p:cNvSpPr txBox="1"/>
          <p:nvPr/>
        </p:nvSpPr>
        <p:spPr>
          <a:xfrm>
            <a:off x="546847" y="376518"/>
            <a:ext cx="7037294" cy="461665"/>
          </a:xfrm>
          <a:prstGeom prst="rect">
            <a:avLst/>
          </a:prstGeom>
          <a:noFill/>
        </p:spPr>
        <p:txBody>
          <a:bodyPr wrap="square" rtlCol="0">
            <a:spAutoFit/>
          </a:bodyPr>
          <a:lstStyle/>
          <a:p>
            <a:r>
              <a:rPr lang="en-IN" sz="2400" b="1" i="0" dirty="0">
                <a:solidFill>
                  <a:srgbClr val="333333"/>
                </a:solidFill>
                <a:effectLst/>
                <a:latin typeface="roboto condensed" panose="02000000000000000000" pitchFamily="2" charset="0"/>
              </a:rPr>
              <a:t>Supply Chain Management</a:t>
            </a:r>
            <a:endParaRPr lang="en-IN" sz="2400" dirty="0"/>
          </a:p>
        </p:txBody>
      </p:sp>
      <p:sp>
        <p:nvSpPr>
          <p:cNvPr id="3" name="TextBox 2">
            <a:extLst>
              <a:ext uri="{FF2B5EF4-FFF2-40B4-BE49-F238E27FC236}">
                <a16:creationId xmlns:a16="http://schemas.microsoft.com/office/drawing/2014/main" id="{59CF7DE3-E671-4F72-9837-2E6E326D513A}"/>
              </a:ext>
            </a:extLst>
          </p:cNvPr>
          <p:cNvSpPr txBox="1"/>
          <p:nvPr/>
        </p:nvSpPr>
        <p:spPr>
          <a:xfrm>
            <a:off x="833718" y="1129553"/>
            <a:ext cx="10936941" cy="923330"/>
          </a:xfrm>
          <a:prstGeom prst="rect">
            <a:avLst/>
          </a:prstGeom>
          <a:noFill/>
        </p:spPr>
        <p:txBody>
          <a:bodyPr wrap="square" rtlCol="0">
            <a:spAutoFit/>
          </a:bodyPr>
          <a:lstStyle/>
          <a:p>
            <a:r>
              <a:rPr lang="en-US" b="0" i="0" dirty="0">
                <a:solidFill>
                  <a:srgbClr val="111111"/>
                </a:solidFill>
                <a:effectLst/>
                <a:latin typeface="SourceSansPro"/>
              </a:rPr>
              <a:t>Supply chain management is the management of the flow of goods and services and includes all processes that transform raw materials into final products. It involves the active streamlining of a business's supply-side activities to maximize customer value and gain a competitive advantage in the marketplace.[1]</a:t>
            </a:r>
            <a:endParaRPr lang="en-IN" dirty="0"/>
          </a:p>
        </p:txBody>
      </p:sp>
      <p:sp>
        <p:nvSpPr>
          <p:cNvPr id="4" name="TextBox 3">
            <a:extLst>
              <a:ext uri="{FF2B5EF4-FFF2-40B4-BE49-F238E27FC236}">
                <a16:creationId xmlns:a16="http://schemas.microsoft.com/office/drawing/2014/main" id="{8ED9E68E-E0DD-4C6A-857D-6E41C81A95B1}"/>
              </a:ext>
            </a:extLst>
          </p:cNvPr>
          <p:cNvSpPr txBox="1"/>
          <p:nvPr/>
        </p:nvSpPr>
        <p:spPr>
          <a:xfrm>
            <a:off x="394447" y="2411506"/>
            <a:ext cx="11376212" cy="3231654"/>
          </a:xfrm>
          <a:prstGeom prst="rect">
            <a:avLst/>
          </a:prstGeom>
          <a:noFill/>
        </p:spPr>
        <p:txBody>
          <a:bodyPr wrap="square" rtlCol="0">
            <a:spAutoFit/>
          </a:bodyPr>
          <a:lstStyle/>
          <a:p>
            <a:pPr algn="l"/>
            <a:r>
              <a:rPr lang="en-US" sz="2400" b="1" i="0" dirty="0">
                <a:solidFill>
                  <a:srgbClr val="111111"/>
                </a:solidFill>
                <a:effectLst/>
                <a:latin typeface="Arial Narrow" panose="020B0606020202030204" pitchFamily="34" charset="0"/>
              </a:rPr>
              <a:t>How Supply Chain Management (SCM) Works</a:t>
            </a:r>
          </a:p>
          <a:p>
            <a:pPr algn="l"/>
            <a:r>
              <a:rPr lang="en-US" b="0" i="0" dirty="0">
                <a:solidFill>
                  <a:srgbClr val="111111"/>
                </a:solidFill>
                <a:effectLst/>
                <a:latin typeface="SourceSansPro"/>
              </a:rPr>
              <a:t>Supply chain management (SCM) represents an effort by suppliers to develop and implement supply chains that are as efficient and economical as possible. </a:t>
            </a:r>
            <a:r>
              <a:rPr lang="en-US" dirty="0">
                <a:latin typeface="SourceSansPro"/>
              </a:rPr>
              <a:t>Supply chains</a:t>
            </a:r>
            <a:r>
              <a:rPr lang="en-US" b="0" i="0" dirty="0">
                <a:effectLst/>
                <a:latin typeface="SourceSansPro"/>
              </a:rPr>
              <a:t> </a:t>
            </a:r>
            <a:r>
              <a:rPr lang="en-US" b="0" i="0" dirty="0">
                <a:solidFill>
                  <a:srgbClr val="111111"/>
                </a:solidFill>
                <a:effectLst/>
                <a:latin typeface="SourceSansPro"/>
              </a:rPr>
              <a:t>cover everything from production to product development to the information systems needed to direct these undertakings.</a:t>
            </a:r>
          </a:p>
          <a:p>
            <a:pPr algn="l"/>
            <a:r>
              <a:rPr lang="en-US" b="0" i="0" dirty="0">
                <a:solidFill>
                  <a:srgbClr val="111111"/>
                </a:solidFill>
                <a:effectLst/>
                <a:latin typeface="SourceSansPro"/>
              </a:rPr>
              <a:t>Typically, SCM attempts to centrally control or link the production, shipment, and </a:t>
            </a:r>
            <a:r>
              <a:rPr lang="en-US" dirty="0">
                <a:latin typeface="SourceSansPro"/>
              </a:rPr>
              <a:t>distribution of a product</a:t>
            </a:r>
            <a:r>
              <a:rPr lang="en-US" b="0" i="0" dirty="0">
                <a:solidFill>
                  <a:srgbClr val="111111"/>
                </a:solidFill>
                <a:effectLst/>
                <a:latin typeface="SourceSansPro"/>
              </a:rPr>
              <a:t>. By managing the supply chain, companies can cut excess costs and deliver products to the consumer faster. This is done by keeping tighter control of internal inventories, internal production, </a:t>
            </a:r>
            <a:r>
              <a:rPr lang="en-US" dirty="0">
                <a:latin typeface="SourceSansPro"/>
              </a:rPr>
              <a:t>distribution</a:t>
            </a:r>
            <a:r>
              <a:rPr lang="en-US" b="0" i="0" dirty="0">
                <a:solidFill>
                  <a:srgbClr val="111111"/>
                </a:solidFill>
                <a:effectLst/>
                <a:latin typeface="SourceSansPro"/>
              </a:rPr>
              <a:t>, sales, and the</a:t>
            </a:r>
            <a:r>
              <a:rPr lang="en-US" b="0" i="0" dirty="0">
                <a:effectLst/>
                <a:latin typeface="SourceSansPro"/>
              </a:rPr>
              <a:t> </a:t>
            </a:r>
            <a:r>
              <a:rPr lang="en-US" u="sng" dirty="0">
                <a:latin typeface="SourceSansPro"/>
              </a:rPr>
              <a:t>inventories</a:t>
            </a:r>
            <a:r>
              <a:rPr lang="en-US" b="0" i="0" dirty="0">
                <a:effectLst/>
                <a:latin typeface="SourceSansPro"/>
              </a:rPr>
              <a:t> </a:t>
            </a:r>
            <a:r>
              <a:rPr lang="en-US" b="0" i="0" dirty="0">
                <a:solidFill>
                  <a:srgbClr val="111111"/>
                </a:solidFill>
                <a:effectLst/>
                <a:latin typeface="SourceSansPro"/>
              </a:rPr>
              <a:t>of company vendors.</a:t>
            </a:r>
          </a:p>
          <a:p>
            <a:pPr algn="l"/>
            <a:r>
              <a:rPr lang="en-US" b="0" i="0" dirty="0">
                <a:solidFill>
                  <a:srgbClr val="111111"/>
                </a:solidFill>
                <a:effectLst/>
                <a:latin typeface="SourceSansPro"/>
              </a:rPr>
              <a:t>SCM is based on the idea that nearly every product that comes to market results from the efforts of various organizations that make up a supply chain. Although supply chains have existed for ages, most companies have only recently paid attention to them as a value-add to their operations.[2]</a:t>
            </a:r>
          </a:p>
          <a:p>
            <a:endParaRPr lang="en-IN" dirty="0"/>
          </a:p>
        </p:txBody>
      </p:sp>
      <p:sp>
        <p:nvSpPr>
          <p:cNvPr id="5" name="TextBox 4">
            <a:extLst>
              <a:ext uri="{FF2B5EF4-FFF2-40B4-BE49-F238E27FC236}">
                <a16:creationId xmlns:a16="http://schemas.microsoft.com/office/drawing/2014/main" id="{8E09FCDF-FD9C-4791-9763-6A844E1C69AA}"/>
              </a:ext>
            </a:extLst>
          </p:cNvPr>
          <p:cNvSpPr txBox="1"/>
          <p:nvPr/>
        </p:nvSpPr>
        <p:spPr>
          <a:xfrm>
            <a:off x="10486534" y="6094147"/>
            <a:ext cx="1631576" cy="261610"/>
          </a:xfrm>
          <a:prstGeom prst="rect">
            <a:avLst/>
          </a:prstGeom>
          <a:noFill/>
        </p:spPr>
        <p:txBody>
          <a:bodyPr wrap="square" rtlCol="0">
            <a:spAutoFit/>
          </a:bodyPr>
          <a:lstStyle/>
          <a:p>
            <a:r>
              <a:rPr lang="en-US" sz="1100" dirty="0"/>
              <a:t>[1][2] nvestopedia.com</a:t>
            </a:r>
            <a:endParaRPr lang="en-IN" sz="1100" dirty="0"/>
          </a:p>
        </p:txBody>
      </p:sp>
    </p:spTree>
    <p:extLst>
      <p:ext uri="{BB962C8B-B14F-4D97-AF65-F5344CB8AC3E}">
        <p14:creationId xmlns:p14="http://schemas.microsoft.com/office/powerpoint/2010/main" val="212303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B4079-BB68-4CD3-848D-3667A5E26CC1}"/>
              </a:ext>
            </a:extLst>
          </p:cNvPr>
          <p:cNvSpPr txBox="1"/>
          <p:nvPr/>
        </p:nvSpPr>
        <p:spPr>
          <a:xfrm>
            <a:off x="520768" y="1171659"/>
            <a:ext cx="5512479" cy="461665"/>
          </a:xfrm>
          <a:prstGeom prst="rect">
            <a:avLst/>
          </a:prstGeom>
          <a:noFill/>
        </p:spPr>
        <p:txBody>
          <a:bodyPr wrap="square" rtlCol="0">
            <a:spAutoFit/>
          </a:bodyPr>
          <a:lstStyle/>
          <a:p>
            <a:r>
              <a:rPr lang="en-IN" sz="2400" b="1" i="0" dirty="0">
                <a:solidFill>
                  <a:srgbClr val="333333"/>
                </a:solidFill>
                <a:effectLst/>
                <a:latin typeface="roboto condensed" panose="02000000000000000000" pitchFamily="2" charset="0"/>
              </a:rPr>
              <a:t>MIS-Logistics &amp; Warehouse Management</a:t>
            </a:r>
            <a:endParaRPr lang="en-IN" sz="2400" dirty="0"/>
          </a:p>
        </p:txBody>
      </p:sp>
      <p:sp>
        <p:nvSpPr>
          <p:cNvPr id="3" name="TextBox 2">
            <a:extLst>
              <a:ext uri="{FF2B5EF4-FFF2-40B4-BE49-F238E27FC236}">
                <a16:creationId xmlns:a16="http://schemas.microsoft.com/office/drawing/2014/main" id="{8A534B87-16A9-4A99-914E-268C4ED518B2}"/>
              </a:ext>
            </a:extLst>
          </p:cNvPr>
          <p:cNvSpPr txBox="1"/>
          <p:nvPr/>
        </p:nvSpPr>
        <p:spPr>
          <a:xfrm>
            <a:off x="995082" y="2151529"/>
            <a:ext cx="9269506" cy="2031325"/>
          </a:xfrm>
          <a:prstGeom prst="rect">
            <a:avLst/>
          </a:prstGeom>
          <a:noFill/>
        </p:spPr>
        <p:txBody>
          <a:bodyPr wrap="square" rtlCol="0">
            <a:spAutoFit/>
          </a:bodyPr>
          <a:lstStyle/>
          <a:p>
            <a:pPr marL="342900" indent="-342900">
              <a:buAutoNum type="arabicPeriod"/>
            </a:pPr>
            <a:r>
              <a:rPr lang="en-IN" b="0" i="0" dirty="0">
                <a:solidFill>
                  <a:srgbClr val="333333"/>
                </a:solidFill>
                <a:effectLst/>
                <a:latin typeface="roboto condensed" panose="02000000000000000000" pitchFamily="2" charset="0"/>
              </a:rPr>
              <a:t> Seller Inventory Management</a:t>
            </a:r>
          </a:p>
          <a:p>
            <a:pPr marL="342900" indent="-342900">
              <a:buAutoNum type="arabicPeriod"/>
            </a:pPr>
            <a:r>
              <a:rPr lang="en-IN" b="0" i="0" dirty="0">
                <a:solidFill>
                  <a:srgbClr val="333333"/>
                </a:solidFill>
                <a:effectLst/>
                <a:latin typeface="roboto condensed" panose="02000000000000000000" pitchFamily="2" charset="0"/>
              </a:rPr>
              <a:t> Logistics integration</a:t>
            </a:r>
          </a:p>
          <a:p>
            <a:pPr marL="342900" indent="-342900">
              <a:buAutoNum type="arabicPeriod" startAt="3"/>
            </a:pPr>
            <a:r>
              <a:rPr lang="en-IN" b="0" i="0" dirty="0">
                <a:solidFill>
                  <a:srgbClr val="333333"/>
                </a:solidFill>
                <a:effectLst/>
                <a:latin typeface="roboto condensed" panose="02000000000000000000" pitchFamily="2" charset="0"/>
              </a:rPr>
              <a:t>Return Management</a:t>
            </a:r>
          </a:p>
          <a:p>
            <a:r>
              <a:rPr lang="en-IN" dirty="0">
                <a:solidFill>
                  <a:srgbClr val="333333"/>
                </a:solidFill>
                <a:latin typeface="roboto condensed" panose="02000000000000000000" pitchFamily="2" charset="0"/>
              </a:rPr>
              <a:t>               </a:t>
            </a:r>
            <a:r>
              <a:rPr lang="en-US" b="0" i="0" dirty="0">
                <a:solidFill>
                  <a:srgbClr val="333333"/>
                </a:solidFill>
                <a:effectLst/>
                <a:latin typeface="roboto condensed" panose="02000000000000000000" pitchFamily="2" charset="0"/>
              </a:rPr>
              <a:t>Courier returns or customer initiated returns will be tracked, It will be  integrated with accounting ERP and the supplier’s account and all the updates will be shared with internal teams and the customers</a:t>
            </a:r>
            <a:endParaRPr lang="en-IN" dirty="0">
              <a:solidFill>
                <a:srgbClr val="333333"/>
              </a:solidFill>
              <a:latin typeface="roboto condensed" panose="02000000000000000000" pitchFamily="2" charset="0"/>
            </a:endParaRPr>
          </a:p>
          <a:p>
            <a:pPr marL="342900" indent="-342900">
              <a:buAutoNum type="arabicPeriod"/>
            </a:pPr>
            <a:endParaRPr lang="en-IN" dirty="0"/>
          </a:p>
        </p:txBody>
      </p:sp>
    </p:spTree>
    <p:extLst>
      <p:ext uri="{BB962C8B-B14F-4D97-AF65-F5344CB8AC3E}">
        <p14:creationId xmlns:p14="http://schemas.microsoft.com/office/powerpoint/2010/main" val="327036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A08E4-939A-4692-81EC-286D4DCED353}"/>
              </a:ext>
            </a:extLst>
          </p:cNvPr>
          <p:cNvSpPr txBox="1"/>
          <p:nvPr/>
        </p:nvSpPr>
        <p:spPr>
          <a:xfrm>
            <a:off x="663388" y="1268026"/>
            <a:ext cx="5764306" cy="461665"/>
          </a:xfrm>
          <a:prstGeom prst="rect">
            <a:avLst/>
          </a:prstGeom>
          <a:noFill/>
        </p:spPr>
        <p:txBody>
          <a:bodyPr wrap="square" rtlCol="0">
            <a:spAutoFit/>
          </a:bodyPr>
          <a:lstStyle/>
          <a:p>
            <a:r>
              <a:rPr lang="en-IN" sz="2400" b="1" i="0" dirty="0">
                <a:solidFill>
                  <a:srgbClr val="333333"/>
                </a:solidFill>
                <a:effectLst/>
                <a:latin typeface="roboto condensed" panose="02000000000000000000" pitchFamily="2" charset="0"/>
              </a:rPr>
              <a:t>Customer App</a:t>
            </a:r>
            <a:endParaRPr lang="en-IN" sz="2400" dirty="0"/>
          </a:p>
        </p:txBody>
      </p:sp>
      <p:sp>
        <p:nvSpPr>
          <p:cNvPr id="3" name="TextBox 2">
            <a:extLst>
              <a:ext uri="{FF2B5EF4-FFF2-40B4-BE49-F238E27FC236}">
                <a16:creationId xmlns:a16="http://schemas.microsoft.com/office/drawing/2014/main" id="{12454088-9DF4-494B-91E7-16C1EF1B1E8D}"/>
              </a:ext>
            </a:extLst>
          </p:cNvPr>
          <p:cNvSpPr txBox="1"/>
          <p:nvPr/>
        </p:nvSpPr>
        <p:spPr>
          <a:xfrm>
            <a:off x="995082" y="2067341"/>
            <a:ext cx="8964706" cy="4247317"/>
          </a:xfrm>
          <a:prstGeom prst="rect">
            <a:avLst/>
          </a:prstGeom>
          <a:noFill/>
        </p:spPr>
        <p:txBody>
          <a:bodyPr wrap="square" rtlCol="0">
            <a:spAutoFit/>
          </a:bodyPr>
          <a:lstStyle/>
          <a:p>
            <a:pPr algn="l" fontAlgn="base"/>
            <a:r>
              <a:rPr lang="en-US" b="0" i="0" dirty="0">
                <a:solidFill>
                  <a:srgbClr val="333333"/>
                </a:solidFill>
                <a:effectLst/>
                <a:latin typeface="roboto condensed" panose="02000000000000000000" pitchFamily="2" charset="0"/>
              </a:rPr>
              <a:t>Key features </a:t>
            </a:r>
          </a:p>
          <a:p>
            <a:pPr algn="l" fontAlgn="base"/>
            <a:r>
              <a:rPr lang="en-US" b="0" i="0" dirty="0">
                <a:solidFill>
                  <a:srgbClr val="333333"/>
                </a:solidFill>
                <a:effectLst/>
                <a:latin typeface="roboto condensed" panose="02000000000000000000" pitchFamily="2" charset="0"/>
              </a:rPr>
              <a:t>1. Enhanced GPS System to mark delivery points</a:t>
            </a:r>
          </a:p>
          <a:p>
            <a:r>
              <a:rPr lang="en-IN" b="0" i="0" dirty="0">
                <a:solidFill>
                  <a:srgbClr val="333333"/>
                </a:solidFill>
                <a:effectLst/>
                <a:latin typeface="roboto condensed" panose="02000000000000000000" pitchFamily="2" charset="0"/>
              </a:rPr>
              <a:t>2. Real -Time Tracking</a:t>
            </a:r>
          </a:p>
          <a:p>
            <a:r>
              <a:rPr lang="en-IN" b="0" i="0" dirty="0">
                <a:solidFill>
                  <a:srgbClr val="333333"/>
                </a:solidFill>
                <a:effectLst/>
                <a:latin typeface="roboto condensed" panose="02000000000000000000" pitchFamily="2" charset="0"/>
              </a:rPr>
              <a:t>3. Payment gateway integration</a:t>
            </a:r>
            <a:endParaRPr lang="en-IN" dirty="0">
              <a:solidFill>
                <a:srgbClr val="333333"/>
              </a:solidFill>
              <a:latin typeface="roboto condensed" panose="02000000000000000000" pitchFamily="2" charset="0"/>
            </a:endParaRPr>
          </a:p>
          <a:p>
            <a:pPr algn="l" fontAlgn="base"/>
            <a:r>
              <a:rPr lang="en-US" b="0" i="0" dirty="0">
                <a:solidFill>
                  <a:srgbClr val="333333"/>
                </a:solidFill>
                <a:effectLst/>
                <a:latin typeface="roboto condensed" panose="02000000000000000000" pitchFamily="2" charset="0"/>
              </a:rPr>
              <a:t>4. Notifications: </a:t>
            </a:r>
          </a:p>
          <a:p>
            <a:pPr algn="l" fontAlgn="base"/>
            <a:r>
              <a:rPr lang="en-US" b="0" i="0" dirty="0">
                <a:solidFill>
                  <a:srgbClr val="333333"/>
                </a:solidFill>
                <a:effectLst/>
                <a:latin typeface="roboto condensed" panose="02000000000000000000" pitchFamily="2" charset="0"/>
              </a:rPr>
              <a:t>Give regular Notification to customer about order status, distance &amp; time of arrival</a:t>
            </a:r>
          </a:p>
          <a:p>
            <a:pPr algn="l" fontAlgn="base"/>
            <a:r>
              <a:rPr lang="en-IN" b="0" i="0" dirty="0">
                <a:solidFill>
                  <a:srgbClr val="333333"/>
                </a:solidFill>
                <a:effectLst/>
                <a:latin typeface="roboto condensed" panose="02000000000000000000" pitchFamily="2" charset="0"/>
              </a:rPr>
              <a:t>5. QR Code Scanner</a:t>
            </a:r>
            <a:r>
              <a:rPr lang="en-US" b="0" i="0" dirty="0">
                <a:solidFill>
                  <a:srgbClr val="333333"/>
                </a:solidFill>
                <a:effectLst/>
                <a:latin typeface="roboto condensed" panose="02000000000000000000" pitchFamily="2" charset="0"/>
              </a:rPr>
              <a:t> 6. Customer Feedback/complaints section: </a:t>
            </a:r>
          </a:p>
          <a:p>
            <a:pPr algn="l" fontAlgn="base"/>
            <a:r>
              <a:rPr lang="en-US" b="0" i="0" dirty="0">
                <a:solidFill>
                  <a:srgbClr val="333333"/>
                </a:solidFill>
                <a:effectLst/>
                <a:latin typeface="roboto condensed" panose="02000000000000000000" pitchFamily="2" charset="0"/>
              </a:rPr>
              <a:t>To help customers provide their feedback on products &amp; services</a:t>
            </a:r>
          </a:p>
          <a:p>
            <a:pPr algn="l" fontAlgn="base"/>
            <a:r>
              <a:rPr lang="en-US" b="0" i="0" dirty="0">
                <a:solidFill>
                  <a:srgbClr val="333333"/>
                </a:solidFill>
                <a:effectLst/>
                <a:latin typeface="roboto condensed" panose="02000000000000000000" pitchFamily="2" charset="0"/>
              </a:rPr>
              <a:t>7. Easy Returns &amp; Refunds: </a:t>
            </a:r>
          </a:p>
          <a:p>
            <a:pPr algn="l" fontAlgn="base"/>
            <a:r>
              <a:rPr lang="en-US" b="0" i="0" dirty="0">
                <a:solidFill>
                  <a:srgbClr val="333333"/>
                </a:solidFill>
                <a:effectLst/>
                <a:latin typeface="roboto condensed" panose="02000000000000000000" pitchFamily="2" charset="0"/>
              </a:rPr>
              <a:t>Option to return products in customer wants</a:t>
            </a:r>
          </a:p>
          <a:p>
            <a:pPr algn="l" fontAlgn="base"/>
            <a:r>
              <a:rPr lang="en-US" b="0" i="0" dirty="0">
                <a:solidFill>
                  <a:srgbClr val="333333"/>
                </a:solidFill>
                <a:effectLst/>
                <a:latin typeface="roboto condensed" panose="02000000000000000000" pitchFamily="2" charset="0"/>
              </a:rPr>
              <a:t>8.Wishlist: </a:t>
            </a:r>
          </a:p>
          <a:p>
            <a:pPr algn="l" fontAlgn="base"/>
            <a:r>
              <a:rPr lang="en-US" b="0" i="0" dirty="0">
                <a:solidFill>
                  <a:srgbClr val="333333"/>
                </a:solidFill>
                <a:effectLst/>
                <a:latin typeface="roboto condensed" panose="02000000000000000000" pitchFamily="2" charset="0"/>
              </a:rPr>
              <a:t>For customers to add and store their preferred products</a:t>
            </a:r>
          </a:p>
          <a:p>
            <a:pPr algn="l" fontAlgn="base"/>
            <a:r>
              <a:rPr lang="en-US" b="0" i="0" dirty="0">
                <a:solidFill>
                  <a:srgbClr val="333333"/>
                </a:solidFill>
                <a:effectLst/>
                <a:latin typeface="roboto condensed" panose="02000000000000000000" pitchFamily="2" charset="0"/>
              </a:rPr>
              <a:t>9. Automated chat bot</a:t>
            </a:r>
          </a:p>
          <a:p>
            <a:endParaRPr lang="en-IN" b="0" i="0" dirty="0">
              <a:solidFill>
                <a:srgbClr val="333333"/>
              </a:solidFill>
              <a:effectLst/>
              <a:latin typeface="roboto condensed" panose="02000000000000000000" pitchFamily="2" charset="0"/>
            </a:endParaRPr>
          </a:p>
          <a:p>
            <a:endParaRPr lang="en-IN" dirty="0"/>
          </a:p>
        </p:txBody>
      </p:sp>
      <p:sp>
        <p:nvSpPr>
          <p:cNvPr id="4" name="TextBox 3">
            <a:extLst>
              <a:ext uri="{FF2B5EF4-FFF2-40B4-BE49-F238E27FC236}">
                <a16:creationId xmlns:a16="http://schemas.microsoft.com/office/drawing/2014/main" id="{3344AF3D-3E07-455D-A038-ED9046F1D14E}"/>
              </a:ext>
            </a:extLst>
          </p:cNvPr>
          <p:cNvSpPr txBox="1"/>
          <p:nvPr/>
        </p:nvSpPr>
        <p:spPr>
          <a:xfrm>
            <a:off x="340659" y="406704"/>
            <a:ext cx="10847294" cy="461665"/>
          </a:xfrm>
          <a:prstGeom prst="rect">
            <a:avLst/>
          </a:prstGeom>
          <a:noFill/>
        </p:spPr>
        <p:txBody>
          <a:bodyPr wrap="square" rtlCol="0">
            <a:spAutoFit/>
          </a:bodyPr>
          <a:lstStyle/>
          <a:p>
            <a:r>
              <a:rPr lang="en-US" sz="2400" b="1" i="0" dirty="0">
                <a:solidFill>
                  <a:srgbClr val="333333"/>
                </a:solidFill>
                <a:effectLst/>
                <a:latin typeface="roboto condensed" panose="02000000000000000000" pitchFamily="2" charset="0"/>
              </a:rPr>
              <a:t>Business Interfaces: Customer App, Agent App, Manager App</a:t>
            </a:r>
            <a:endParaRPr lang="en-IN" sz="2400" dirty="0"/>
          </a:p>
        </p:txBody>
      </p:sp>
    </p:spTree>
    <p:extLst>
      <p:ext uri="{BB962C8B-B14F-4D97-AF65-F5344CB8AC3E}">
        <p14:creationId xmlns:p14="http://schemas.microsoft.com/office/powerpoint/2010/main" val="164830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Case </a:t>
            </a:r>
            <a:r>
              <a:rPr lang="en-IN" dirty="0"/>
              <a:t>summary </a:t>
            </a:r>
            <a:endParaRPr lang="en-US" dirty="0"/>
          </a:p>
        </p:txBody>
      </p:sp>
      <p:sp>
        <p:nvSpPr>
          <p:cNvPr id="6" name="TextBox 5">
            <a:extLst>
              <a:ext uri="{FF2B5EF4-FFF2-40B4-BE49-F238E27FC236}">
                <a16:creationId xmlns:a16="http://schemas.microsoft.com/office/drawing/2014/main" id="{C00057D2-544A-430C-859F-A619D47DB3D2}"/>
              </a:ext>
            </a:extLst>
          </p:cNvPr>
          <p:cNvSpPr txBox="1"/>
          <p:nvPr/>
        </p:nvSpPr>
        <p:spPr>
          <a:xfrm>
            <a:off x="1097280" y="2097741"/>
            <a:ext cx="10058400" cy="2862322"/>
          </a:xfrm>
          <a:prstGeom prst="rect">
            <a:avLst/>
          </a:prstGeom>
          <a:noFill/>
        </p:spPr>
        <p:txBody>
          <a:bodyPr wrap="square" rtlCol="0">
            <a:spAutoFit/>
          </a:bodyPr>
          <a:lstStyle/>
          <a:p>
            <a:r>
              <a:rPr lang="en-US" dirty="0"/>
              <a:t>This is a courier company which has branches across India and </a:t>
            </a:r>
            <a:r>
              <a:rPr lang="en-IN" dirty="0"/>
              <a:t>deliver</a:t>
            </a:r>
            <a:r>
              <a:rPr lang="en-US" dirty="0"/>
              <a:t> most pin code recently board has </a:t>
            </a:r>
            <a:r>
              <a:rPr lang="en-IN" dirty="0"/>
              <a:t>decided</a:t>
            </a:r>
            <a:r>
              <a:rPr lang="en-US" dirty="0"/>
              <a:t> to venture into “hyper </a:t>
            </a:r>
            <a:r>
              <a:rPr lang="en-IN" dirty="0"/>
              <a:t>local</a:t>
            </a:r>
            <a:r>
              <a:rPr lang="en-US" dirty="0"/>
              <a:t> </a:t>
            </a:r>
            <a:r>
              <a:rPr lang="en-IN" dirty="0"/>
              <a:t>delivery space "and want to conduct local delivery through Drones. Its needs permission from Director General of Civil Aviation (DGCA) which company already taken, Now company has decided to start this venture as “Short Range Drones bashed service” instead of Long-Range drone flight operations due to high purchase cost of “Long-Range drones”.</a:t>
            </a:r>
          </a:p>
          <a:p>
            <a:r>
              <a:rPr lang="en-IN" dirty="0"/>
              <a:t>Company has performed many successful beta testing deliveries for initial participants such as food delivery companies, pharma chains and looking forward to grab more business areas for cost effective cargo deliveries.</a:t>
            </a:r>
          </a:p>
          <a:p>
            <a:endParaRPr lang="en-IN" dirty="0"/>
          </a:p>
          <a:p>
            <a:endParaRPr lang="en-IN" dirty="0"/>
          </a:p>
        </p:txBody>
      </p:sp>
    </p:spTree>
    <p:extLst>
      <p:ext uri="{BB962C8B-B14F-4D97-AF65-F5344CB8AC3E}">
        <p14:creationId xmlns:p14="http://schemas.microsoft.com/office/powerpoint/2010/main" val="293351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CBD05-94A1-4DB0-ABFB-E3BBEE84C34C}"/>
              </a:ext>
            </a:extLst>
          </p:cNvPr>
          <p:cNvSpPr txBox="1"/>
          <p:nvPr/>
        </p:nvSpPr>
        <p:spPr>
          <a:xfrm>
            <a:off x="833717" y="475130"/>
            <a:ext cx="10739717" cy="1661993"/>
          </a:xfrm>
          <a:prstGeom prst="rect">
            <a:avLst/>
          </a:prstGeom>
          <a:noFill/>
        </p:spPr>
        <p:txBody>
          <a:bodyPr wrap="square" rtlCol="0">
            <a:spAutoFit/>
          </a:bodyPr>
          <a:lstStyle/>
          <a:p>
            <a:pPr algn="l" fontAlgn="base"/>
            <a:r>
              <a:rPr lang="en-US" sz="2400" b="1" i="0" u="sng" dirty="0">
                <a:solidFill>
                  <a:srgbClr val="333333"/>
                </a:solidFill>
                <a:effectLst/>
                <a:latin typeface="inherit"/>
              </a:rPr>
              <a:t>Agent App</a:t>
            </a:r>
          </a:p>
          <a:p>
            <a:pPr algn="l" fontAlgn="base"/>
            <a:endParaRPr lang="en-US" sz="2400" b="0" i="0" u="sng" dirty="0">
              <a:solidFill>
                <a:srgbClr val="333333"/>
              </a:solidFill>
              <a:effectLst/>
              <a:latin typeface="roboto condensed" panose="02000000000000000000" pitchFamily="2" charset="0"/>
            </a:endParaRPr>
          </a:p>
          <a:p>
            <a:pPr algn="l" fontAlgn="base"/>
            <a:r>
              <a:rPr lang="en-US" b="0" i="0" dirty="0">
                <a:solidFill>
                  <a:srgbClr val="333333"/>
                </a:solidFill>
                <a:effectLst/>
                <a:latin typeface="roboto condensed" panose="02000000000000000000" pitchFamily="2" charset="0"/>
              </a:rPr>
              <a:t>This will be used by agents to keep track of all orders</a:t>
            </a:r>
          </a:p>
          <a:p>
            <a:pPr algn="l" fontAlgn="base"/>
            <a:r>
              <a:rPr lang="en-US" b="0" i="0" dirty="0">
                <a:solidFill>
                  <a:srgbClr val="333333"/>
                </a:solidFill>
                <a:effectLst/>
                <a:latin typeface="roboto condensed" panose="02000000000000000000" pitchFamily="2" charset="0"/>
              </a:rPr>
              <a:t>Help assigned agent track status of order delivery, QR Scans, and answer to customer queries</a:t>
            </a:r>
          </a:p>
          <a:p>
            <a:endParaRPr lang="en-IN" dirty="0"/>
          </a:p>
        </p:txBody>
      </p:sp>
      <p:sp>
        <p:nvSpPr>
          <p:cNvPr id="3" name="TextBox 2">
            <a:extLst>
              <a:ext uri="{FF2B5EF4-FFF2-40B4-BE49-F238E27FC236}">
                <a16:creationId xmlns:a16="http://schemas.microsoft.com/office/drawing/2014/main" id="{CB5A0BE2-0344-475A-88E6-5C72D141B2F1}"/>
              </a:ext>
            </a:extLst>
          </p:cNvPr>
          <p:cNvSpPr txBox="1"/>
          <p:nvPr/>
        </p:nvSpPr>
        <p:spPr>
          <a:xfrm>
            <a:off x="833717" y="3017477"/>
            <a:ext cx="9923929" cy="2215991"/>
          </a:xfrm>
          <a:prstGeom prst="rect">
            <a:avLst/>
          </a:prstGeom>
          <a:noFill/>
        </p:spPr>
        <p:txBody>
          <a:bodyPr wrap="square" rtlCol="0">
            <a:spAutoFit/>
          </a:bodyPr>
          <a:lstStyle/>
          <a:p>
            <a:pPr algn="l" fontAlgn="base"/>
            <a:r>
              <a:rPr lang="en-US" sz="2400" b="1" i="0" u="sng" dirty="0">
                <a:solidFill>
                  <a:srgbClr val="333333"/>
                </a:solidFill>
                <a:effectLst/>
                <a:latin typeface="inherit"/>
              </a:rPr>
              <a:t>Manager App</a:t>
            </a:r>
          </a:p>
          <a:p>
            <a:pPr algn="l" fontAlgn="base"/>
            <a:endParaRPr lang="en-US" sz="2400" b="0" i="0" dirty="0">
              <a:solidFill>
                <a:srgbClr val="333333"/>
              </a:solidFill>
              <a:effectLst/>
              <a:latin typeface="roboto condensed" panose="02000000000000000000" pitchFamily="2" charset="0"/>
            </a:endParaRPr>
          </a:p>
          <a:p>
            <a:pPr algn="l" fontAlgn="base"/>
            <a:r>
              <a:rPr lang="en-US" b="0" i="0" dirty="0">
                <a:solidFill>
                  <a:srgbClr val="333333"/>
                </a:solidFill>
                <a:effectLst/>
                <a:latin typeface="roboto condensed" panose="02000000000000000000" pitchFamily="2" charset="0"/>
              </a:rPr>
              <a:t>To manage details of orders placed at online stores</a:t>
            </a:r>
          </a:p>
          <a:p>
            <a:pPr algn="l" fontAlgn="base"/>
            <a:r>
              <a:rPr lang="en-US" b="0" i="0" dirty="0">
                <a:solidFill>
                  <a:srgbClr val="333333"/>
                </a:solidFill>
                <a:effectLst/>
                <a:latin typeface="roboto condensed" panose="02000000000000000000" pitchFamily="2" charset="0"/>
              </a:rPr>
              <a:t>To generate advanced analytic reports of orders placed by customers</a:t>
            </a:r>
          </a:p>
          <a:p>
            <a:pPr algn="l" fontAlgn="base"/>
            <a:r>
              <a:rPr lang="en-US" b="0" i="0" dirty="0">
                <a:solidFill>
                  <a:srgbClr val="333333"/>
                </a:solidFill>
                <a:effectLst/>
                <a:latin typeface="roboto condensed" panose="02000000000000000000" pitchFamily="2" charset="0"/>
              </a:rPr>
              <a:t>To Track on-field personnel, Location of drones, </a:t>
            </a:r>
            <a:r>
              <a:rPr lang="en-US" b="0" i="0" dirty="0" err="1">
                <a:solidFill>
                  <a:srgbClr val="333333"/>
                </a:solidFill>
                <a:effectLst/>
                <a:latin typeface="roboto condensed" panose="02000000000000000000" pitchFamily="2" charset="0"/>
              </a:rPr>
              <a:t>Route,order</a:t>
            </a:r>
            <a:r>
              <a:rPr lang="en-US" b="0" i="0" dirty="0">
                <a:solidFill>
                  <a:srgbClr val="333333"/>
                </a:solidFill>
                <a:effectLst/>
                <a:latin typeface="roboto condensed" panose="02000000000000000000" pitchFamily="2" charset="0"/>
              </a:rPr>
              <a:t> dispatch, order delivery, incoming orders and more</a:t>
            </a:r>
          </a:p>
          <a:p>
            <a:endParaRPr lang="en-IN" dirty="0"/>
          </a:p>
        </p:txBody>
      </p:sp>
    </p:spTree>
    <p:extLst>
      <p:ext uri="{BB962C8B-B14F-4D97-AF65-F5344CB8AC3E}">
        <p14:creationId xmlns:p14="http://schemas.microsoft.com/office/powerpoint/2010/main" val="23893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2003A-E5D5-47C3-BDB4-89B6B711EE57}"/>
              </a:ext>
            </a:extLst>
          </p:cNvPr>
          <p:cNvSpPr txBox="1"/>
          <p:nvPr/>
        </p:nvSpPr>
        <p:spPr>
          <a:xfrm>
            <a:off x="896470" y="627528"/>
            <a:ext cx="3811358" cy="461665"/>
          </a:xfrm>
          <a:prstGeom prst="rect">
            <a:avLst/>
          </a:prstGeom>
          <a:noFill/>
        </p:spPr>
        <p:txBody>
          <a:bodyPr wrap="square" rtlCol="0">
            <a:spAutoFit/>
          </a:bodyPr>
          <a:lstStyle/>
          <a:p>
            <a:r>
              <a:rPr lang="en-IN" sz="2400" b="1" i="0" u="sng" cap="all" dirty="0">
                <a:effectLst/>
                <a:latin typeface="roboto condensed" panose="02000000000000000000" pitchFamily="2" charset="0"/>
              </a:rPr>
              <a:t>BCS SOLUTION SUMMARY</a:t>
            </a:r>
            <a:endParaRPr lang="en-IN" sz="2400" u="sng" dirty="0"/>
          </a:p>
        </p:txBody>
      </p:sp>
      <p:sp>
        <p:nvSpPr>
          <p:cNvPr id="4" name="TextBox 3">
            <a:extLst>
              <a:ext uri="{FF2B5EF4-FFF2-40B4-BE49-F238E27FC236}">
                <a16:creationId xmlns:a16="http://schemas.microsoft.com/office/drawing/2014/main" id="{A0ECCF8D-B94C-4840-A0C7-B9A45E861BE2}"/>
              </a:ext>
            </a:extLst>
          </p:cNvPr>
          <p:cNvSpPr txBox="1"/>
          <p:nvPr/>
        </p:nvSpPr>
        <p:spPr>
          <a:xfrm>
            <a:off x="977152" y="1264331"/>
            <a:ext cx="10856259" cy="1200329"/>
          </a:xfrm>
          <a:prstGeom prst="rect">
            <a:avLst/>
          </a:prstGeom>
          <a:noFill/>
        </p:spPr>
        <p:txBody>
          <a:bodyPr wrap="square" rtlCol="0">
            <a:spAutoFit/>
          </a:bodyPr>
          <a:lstStyle/>
          <a:p>
            <a:r>
              <a:rPr lang="en-US" dirty="0"/>
              <a:t>Moves to be made: Plan to launch </a:t>
            </a:r>
            <a:r>
              <a:rPr lang="en-IN" dirty="0"/>
              <a:t>it’s </a:t>
            </a:r>
            <a:r>
              <a:rPr lang="en-US" dirty="0"/>
              <a:t>hyper </a:t>
            </a:r>
            <a:r>
              <a:rPr lang="en-IN" dirty="0"/>
              <a:t>local</a:t>
            </a:r>
            <a:r>
              <a:rPr lang="en-US" dirty="0"/>
              <a:t> </a:t>
            </a:r>
            <a:r>
              <a:rPr lang="en-IN" dirty="0"/>
              <a:t>delivery services</a:t>
            </a:r>
            <a:r>
              <a:rPr lang="en-US" dirty="0"/>
              <a:t> and plan an IT Infrastructure Including Apps, Websites and Management Information System </a:t>
            </a:r>
            <a:r>
              <a:rPr lang="en-IN" dirty="0"/>
              <a:t>building an end to end </a:t>
            </a:r>
            <a:r>
              <a:rPr lang="en-US" dirty="0"/>
              <a:t>Drone Operations and Management Platform through which a </a:t>
            </a:r>
            <a:r>
              <a:rPr lang="en-IN" dirty="0"/>
              <a:t>rapid</a:t>
            </a:r>
            <a:r>
              <a:rPr lang="en-US" dirty="0"/>
              <a:t> scaling of business can be accomplished. The company will </a:t>
            </a:r>
            <a:r>
              <a:rPr lang="en-IN" dirty="0"/>
              <a:t>initiate expansion with focus on B2B followed by B2C and C2C model.</a:t>
            </a:r>
          </a:p>
        </p:txBody>
      </p:sp>
      <p:sp>
        <p:nvSpPr>
          <p:cNvPr id="5" name="TextBox 4">
            <a:extLst>
              <a:ext uri="{FF2B5EF4-FFF2-40B4-BE49-F238E27FC236}">
                <a16:creationId xmlns:a16="http://schemas.microsoft.com/office/drawing/2014/main" id="{1DE8F2AA-BABE-497B-9EC4-50C33459D7FB}"/>
              </a:ext>
            </a:extLst>
          </p:cNvPr>
          <p:cNvSpPr txBox="1"/>
          <p:nvPr/>
        </p:nvSpPr>
        <p:spPr>
          <a:xfrm>
            <a:off x="896470" y="2730642"/>
            <a:ext cx="4742329" cy="523220"/>
          </a:xfrm>
          <a:prstGeom prst="rect">
            <a:avLst/>
          </a:prstGeom>
          <a:noFill/>
        </p:spPr>
        <p:txBody>
          <a:bodyPr wrap="square" rtlCol="0">
            <a:spAutoFit/>
          </a:bodyPr>
          <a:lstStyle/>
          <a:p>
            <a:r>
              <a:rPr lang="en-IN" sz="2800" b="1" u="sng" dirty="0">
                <a:latin typeface="Arial Narrow" panose="020B0606020202030204" pitchFamily="34" charset="0"/>
              </a:rPr>
              <a:t>Solution</a:t>
            </a:r>
          </a:p>
        </p:txBody>
      </p:sp>
      <p:sp>
        <p:nvSpPr>
          <p:cNvPr id="6" name="TextBox 5">
            <a:extLst>
              <a:ext uri="{FF2B5EF4-FFF2-40B4-BE49-F238E27FC236}">
                <a16:creationId xmlns:a16="http://schemas.microsoft.com/office/drawing/2014/main" id="{BC0ED9BA-BA4A-478B-8F64-23E085FF0E83}"/>
              </a:ext>
            </a:extLst>
          </p:cNvPr>
          <p:cNvSpPr txBox="1"/>
          <p:nvPr/>
        </p:nvSpPr>
        <p:spPr>
          <a:xfrm>
            <a:off x="896470" y="3429000"/>
            <a:ext cx="4240306" cy="369332"/>
          </a:xfrm>
          <a:prstGeom prst="rect">
            <a:avLst/>
          </a:prstGeom>
          <a:noFill/>
        </p:spPr>
        <p:txBody>
          <a:bodyPr wrap="square" rtlCol="0">
            <a:spAutoFit/>
          </a:bodyPr>
          <a:lstStyle/>
          <a:p>
            <a:r>
              <a:rPr lang="en-IN" u="sng" dirty="0">
                <a:latin typeface="Arial Black" panose="020B0A04020102020204" pitchFamily="34" charset="0"/>
              </a:rPr>
              <a:t>SWOT Analysis:-</a:t>
            </a:r>
          </a:p>
        </p:txBody>
      </p:sp>
      <p:sp>
        <p:nvSpPr>
          <p:cNvPr id="7" name="TextBox 6">
            <a:extLst>
              <a:ext uri="{FF2B5EF4-FFF2-40B4-BE49-F238E27FC236}">
                <a16:creationId xmlns:a16="http://schemas.microsoft.com/office/drawing/2014/main" id="{FE6714D0-804B-4564-B500-61CB6F29A641}"/>
              </a:ext>
            </a:extLst>
          </p:cNvPr>
          <p:cNvSpPr txBox="1"/>
          <p:nvPr/>
        </p:nvSpPr>
        <p:spPr>
          <a:xfrm>
            <a:off x="977152" y="3881718"/>
            <a:ext cx="10605247" cy="646331"/>
          </a:xfrm>
          <a:prstGeom prst="rect">
            <a:avLst/>
          </a:prstGeom>
          <a:noFill/>
        </p:spPr>
        <p:txBody>
          <a:bodyPr wrap="square" rtlCol="0">
            <a:spAutoFit/>
          </a:bodyPr>
          <a:lstStyle/>
          <a:p>
            <a:r>
              <a:rPr lang="en-US" dirty="0"/>
              <a:t>SWOT stands for Strengths, Weaknesses, Opportunities, and Threats, and is a technique for assessing these four aspects of your business.</a:t>
            </a:r>
            <a:endParaRPr lang="en-IN" dirty="0"/>
          </a:p>
        </p:txBody>
      </p:sp>
      <p:sp>
        <p:nvSpPr>
          <p:cNvPr id="8" name="TextBox 7">
            <a:extLst>
              <a:ext uri="{FF2B5EF4-FFF2-40B4-BE49-F238E27FC236}">
                <a16:creationId xmlns:a16="http://schemas.microsoft.com/office/drawing/2014/main" id="{E405F850-F987-4A08-AAD0-64A3FB77EF5E}"/>
              </a:ext>
            </a:extLst>
          </p:cNvPr>
          <p:cNvSpPr txBox="1"/>
          <p:nvPr/>
        </p:nvSpPr>
        <p:spPr>
          <a:xfrm>
            <a:off x="977151" y="4528049"/>
            <a:ext cx="10605247" cy="646331"/>
          </a:xfrm>
          <a:prstGeom prst="rect">
            <a:avLst/>
          </a:prstGeom>
          <a:noFill/>
        </p:spPr>
        <p:txBody>
          <a:bodyPr wrap="square" rtlCol="0">
            <a:spAutoFit/>
          </a:bodyPr>
          <a:lstStyle/>
          <a:p>
            <a:r>
              <a:rPr lang="en-US" dirty="0"/>
              <a:t>SWOT analysis is a technique for assessing the performance, competition, risk, and potential of a business, as well as part of a business such as a product line or division, an industry, or other entity.</a:t>
            </a:r>
            <a:endParaRPr lang="en-IN" dirty="0"/>
          </a:p>
        </p:txBody>
      </p:sp>
    </p:spTree>
    <p:extLst>
      <p:ext uri="{BB962C8B-B14F-4D97-AF65-F5344CB8AC3E}">
        <p14:creationId xmlns:p14="http://schemas.microsoft.com/office/powerpoint/2010/main" val="7991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1EC2C7-8F68-4C7A-81B8-33C01254E5F3}"/>
              </a:ext>
            </a:extLst>
          </p:cNvPr>
          <p:cNvSpPr txBox="1"/>
          <p:nvPr/>
        </p:nvSpPr>
        <p:spPr>
          <a:xfrm>
            <a:off x="398928" y="452719"/>
            <a:ext cx="5773271" cy="461665"/>
          </a:xfrm>
          <a:prstGeom prst="rect">
            <a:avLst/>
          </a:prstGeom>
          <a:noFill/>
        </p:spPr>
        <p:txBody>
          <a:bodyPr wrap="square" rtlCol="0">
            <a:spAutoFit/>
          </a:bodyPr>
          <a:lstStyle/>
          <a:p>
            <a:r>
              <a:rPr lang="en-IN" sz="2400" b="1" u="sng" dirty="0">
                <a:latin typeface="Arial Narrow" panose="020B0606020202030204" pitchFamily="34" charset="0"/>
              </a:rPr>
              <a:t>Strength</a:t>
            </a:r>
            <a:r>
              <a:rPr lang="en-IN" dirty="0"/>
              <a:t> </a:t>
            </a:r>
          </a:p>
        </p:txBody>
      </p:sp>
      <p:sp>
        <p:nvSpPr>
          <p:cNvPr id="3" name="TextBox 2">
            <a:extLst>
              <a:ext uri="{FF2B5EF4-FFF2-40B4-BE49-F238E27FC236}">
                <a16:creationId xmlns:a16="http://schemas.microsoft.com/office/drawing/2014/main" id="{FDB71A43-293D-454E-8010-CF3B047E9470}"/>
              </a:ext>
            </a:extLst>
          </p:cNvPr>
          <p:cNvSpPr txBox="1"/>
          <p:nvPr/>
        </p:nvSpPr>
        <p:spPr>
          <a:xfrm>
            <a:off x="475129" y="1125166"/>
            <a:ext cx="5405718" cy="1477328"/>
          </a:xfrm>
          <a:prstGeom prst="rect">
            <a:avLst/>
          </a:prstGeom>
          <a:noFill/>
        </p:spPr>
        <p:txBody>
          <a:bodyPr wrap="square" rtlCol="0">
            <a:spAutoFit/>
          </a:bodyPr>
          <a:lstStyle/>
          <a:p>
            <a:pPr marL="285750" indent="-285750">
              <a:buFont typeface="Arial" panose="020B0604020202020204" pitchFamily="34" charset="0"/>
              <a:buChar char="•"/>
            </a:pPr>
            <a:r>
              <a:rPr lang="en-IN" dirty="0"/>
              <a:t>Time saving </a:t>
            </a:r>
          </a:p>
          <a:p>
            <a:pPr marL="285750" indent="-285750">
              <a:buFont typeface="Arial" panose="020B0604020202020204" pitchFamily="34" charset="0"/>
              <a:buChar char="•"/>
            </a:pPr>
            <a:r>
              <a:rPr lang="en-IN" dirty="0"/>
              <a:t>No contact delivery </a:t>
            </a:r>
          </a:p>
          <a:p>
            <a:pPr marL="285750" indent="-285750">
              <a:buFont typeface="Arial" panose="020B0604020202020204" pitchFamily="34" charset="0"/>
              <a:buChar char="•"/>
            </a:pPr>
            <a:r>
              <a:rPr lang="en-IN" dirty="0"/>
              <a:t>Continue operations lockdown </a:t>
            </a:r>
          </a:p>
          <a:p>
            <a:pPr marL="285750" indent="-285750">
              <a:buFont typeface="Arial" panose="020B0604020202020204" pitchFamily="34" charset="0"/>
              <a:buChar char="•"/>
            </a:pPr>
            <a:r>
              <a:rPr lang="en-IN" dirty="0"/>
              <a:t>Cost effective</a:t>
            </a:r>
          </a:p>
          <a:p>
            <a:pPr marL="285750" indent="-285750">
              <a:buFont typeface="Arial" panose="020B0604020202020204" pitchFamily="34" charset="0"/>
              <a:buChar char="•"/>
            </a:pPr>
            <a:r>
              <a:rPr lang="en-IN" dirty="0"/>
              <a:t>Provide services in remote locations </a:t>
            </a:r>
          </a:p>
        </p:txBody>
      </p:sp>
      <p:sp>
        <p:nvSpPr>
          <p:cNvPr id="4" name="TextBox 3">
            <a:extLst>
              <a:ext uri="{FF2B5EF4-FFF2-40B4-BE49-F238E27FC236}">
                <a16:creationId xmlns:a16="http://schemas.microsoft.com/office/drawing/2014/main" id="{BF862732-DB2E-4020-8C1B-9380B189CCE6}"/>
              </a:ext>
            </a:extLst>
          </p:cNvPr>
          <p:cNvSpPr txBox="1"/>
          <p:nvPr/>
        </p:nvSpPr>
        <p:spPr>
          <a:xfrm>
            <a:off x="295835" y="3096493"/>
            <a:ext cx="5190565" cy="461665"/>
          </a:xfrm>
          <a:prstGeom prst="rect">
            <a:avLst/>
          </a:prstGeom>
          <a:noFill/>
        </p:spPr>
        <p:txBody>
          <a:bodyPr wrap="square" rtlCol="0">
            <a:spAutoFit/>
          </a:bodyPr>
          <a:lstStyle/>
          <a:p>
            <a:r>
              <a:rPr lang="en-IN" sz="2400" b="1" u="sng" dirty="0">
                <a:latin typeface="Arial Narrow" panose="020B0606020202030204" pitchFamily="34" charset="0"/>
                <a:cs typeface="Arial" panose="020B0604020202020204" pitchFamily="34" charset="0"/>
              </a:rPr>
              <a:t>Weakness</a:t>
            </a:r>
            <a:r>
              <a:rPr lang="en-IN" dirty="0"/>
              <a:t> </a:t>
            </a:r>
          </a:p>
        </p:txBody>
      </p:sp>
      <p:sp>
        <p:nvSpPr>
          <p:cNvPr id="5" name="TextBox 4">
            <a:extLst>
              <a:ext uri="{FF2B5EF4-FFF2-40B4-BE49-F238E27FC236}">
                <a16:creationId xmlns:a16="http://schemas.microsoft.com/office/drawing/2014/main" id="{A83470B4-AAED-4CCD-94A6-964BAA23547F}"/>
              </a:ext>
            </a:extLst>
          </p:cNvPr>
          <p:cNvSpPr txBox="1"/>
          <p:nvPr/>
        </p:nvSpPr>
        <p:spPr>
          <a:xfrm>
            <a:off x="448234" y="3772858"/>
            <a:ext cx="5405718" cy="1200329"/>
          </a:xfrm>
          <a:prstGeom prst="rect">
            <a:avLst/>
          </a:prstGeom>
          <a:noFill/>
        </p:spPr>
        <p:txBody>
          <a:bodyPr wrap="square" rtlCol="0">
            <a:spAutoFit/>
          </a:bodyPr>
          <a:lstStyle/>
          <a:p>
            <a:pPr marL="285750" indent="-285750">
              <a:buFont typeface="Arial" panose="020B0604020202020204" pitchFamily="34" charset="0"/>
              <a:buChar char="•"/>
            </a:pPr>
            <a:r>
              <a:rPr lang="en-IN" dirty="0"/>
              <a:t>Investment cost</a:t>
            </a:r>
          </a:p>
          <a:p>
            <a:pPr marL="285750" indent="-285750">
              <a:buFont typeface="Arial" panose="020B0604020202020204" pitchFamily="34" charset="0"/>
              <a:buChar char="•"/>
            </a:pPr>
            <a:r>
              <a:rPr lang="en-IN" dirty="0"/>
              <a:t>Depending on weather</a:t>
            </a:r>
          </a:p>
          <a:p>
            <a:pPr marL="285750" indent="-285750">
              <a:buFont typeface="Arial" panose="020B0604020202020204" pitchFamily="34" charset="0"/>
              <a:buChar char="•"/>
            </a:pPr>
            <a:r>
              <a:rPr lang="en-IN" dirty="0"/>
              <a:t>High restriction of size and weight of delivery items</a:t>
            </a:r>
          </a:p>
          <a:p>
            <a:pPr marL="285750" indent="-285750">
              <a:buFont typeface="Arial" panose="020B0604020202020204" pitchFamily="34" charset="0"/>
              <a:buChar char="•"/>
            </a:pPr>
            <a:r>
              <a:rPr lang="en-IN" dirty="0"/>
              <a:t>Higher Regulations and Legality </a:t>
            </a:r>
          </a:p>
        </p:txBody>
      </p:sp>
      <p:sp>
        <p:nvSpPr>
          <p:cNvPr id="6" name="TextBox 5">
            <a:extLst>
              <a:ext uri="{FF2B5EF4-FFF2-40B4-BE49-F238E27FC236}">
                <a16:creationId xmlns:a16="http://schemas.microsoft.com/office/drawing/2014/main" id="{102A1060-3D62-4206-950D-A6D67789D583}"/>
              </a:ext>
            </a:extLst>
          </p:cNvPr>
          <p:cNvSpPr txBox="1"/>
          <p:nvPr/>
        </p:nvSpPr>
        <p:spPr>
          <a:xfrm>
            <a:off x="6338047" y="421341"/>
            <a:ext cx="3594847" cy="461665"/>
          </a:xfrm>
          <a:prstGeom prst="rect">
            <a:avLst/>
          </a:prstGeom>
          <a:noFill/>
        </p:spPr>
        <p:txBody>
          <a:bodyPr wrap="square" rtlCol="0">
            <a:spAutoFit/>
          </a:bodyPr>
          <a:lstStyle/>
          <a:p>
            <a:r>
              <a:rPr lang="en-IN" sz="2400" b="1" u="sng" dirty="0">
                <a:latin typeface="Arial Narrow" panose="020B0606020202030204" pitchFamily="34" charset="0"/>
              </a:rPr>
              <a:t>Opportunities </a:t>
            </a:r>
            <a:endParaRPr lang="en-IN" sz="2400" dirty="0"/>
          </a:p>
        </p:txBody>
      </p:sp>
      <p:sp>
        <p:nvSpPr>
          <p:cNvPr id="9" name="TextBox 8">
            <a:extLst>
              <a:ext uri="{FF2B5EF4-FFF2-40B4-BE49-F238E27FC236}">
                <a16:creationId xmlns:a16="http://schemas.microsoft.com/office/drawing/2014/main" id="{315218E8-11BD-4539-8D24-C5B6921722BC}"/>
              </a:ext>
            </a:extLst>
          </p:cNvPr>
          <p:cNvSpPr txBox="1"/>
          <p:nvPr/>
        </p:nvSpPr>
        <p:spPr>
          <a:xfrm>
            <a:off x="6338047" y="1048871"/>
            <a:ext cx="5405718" cy="1200329"/>
          </a:xfrm>
          <a:prstGeom prst="rect">
            <a:avLst/>
          </a:prstGeom>
          <a:noFill/>
        </p:spPr>
        <p:txBody>
          <a:bodyPr wrap="square" rtlCol="0">
            <a:spAutoFit/>
          </a:bodyPr>
          <a:lstStyle/>
          <a:p>
            <a:pPr marL="285750" indent="-285750">
              <a:buFont typeface="Arial" panose="020B0604020202020204" pitchFamily="34" charset="0"/>
              <a:buChar char="•"/>
            </a:pPr>
            <a:r>
              <a:rPr lang="en-IN" dirty="0"/>
              <a:t>Demand for faster delivery</a:t>
            </a:r>
          </a:p>
          <a:p>
            <a:pPr marL="285750" indent="-285750">
              <a:buFont typeface="Arial" panose="020B0604020202020204" pitchFamily="34" charset="0"/>
              <a:buChar char="•"/>
            </a:pPr>
            <a:r>
              <a:rPr lang="en-IN" dirty="0"/>
              <a:t>Easy to delivery in geographically challenge area’s </a:t>
            </a:r>
          </a:p>
          <a:p>
            <a:pPr marL="285750" indent="-285750">
              <a:buFont typeface="Arial" panose="020B0604020202020204" pitchFamily="34" charset="0"/>
              <a:buChar char="•"/>
            </a:pPr>
            <a:r>
              <a:rPr lang="en-IN" dirty="0"/>
              <a:t>Fast changing in couriers service</a:t>
            </a:r>
          </a:p>
          <a:p>
            <a:pPr marL="285750" indent="-285750">
              <a:buFont typeface="Arial" panose="020B0604020202020204" pitchFamily="34" charset="0"/>
              <a:buChar char="•"/>
            </a:pPr>
            <a:r>
              <a:rPr lang="en-IN" dirty="0"/>
              <a:t>Surge in usage of internet of things </a:t>
            </a:r>
          </a:p>
        </p:txBody>
      </p:sp>
      <p:sp>
        <p:nvSpPr>
          <p:cNvPr id="10" name="TextBox 9">
            <a:extLst>
              <a:ext uri="{FF2B5EF4-FFF2-40B4-BE49-F238E27FC236}">
                <a16:creationId xmlns:a16="http://schemas.microsoft.com/office/drawing/2014/main" id="{AF860565-9C3A-4162-AC45-033E979C4E49}"/>
              </a:ext>
            </a:extLst>
          </p:cNvPr>
          <p:cNvSpPr txBox="1"/>
          <p:nvPr/>
        </p:nvSpPr>
        <p:spPr>
          <a:xfrm>
            <a:off x="6329084" y="3096492"/>
            <a:ext cx="4724400" cy="461665"/>
          </a:xfrm>
          <a:prstGeom prst="rect">
            <a:avLst/>
          </a:prstGeom>
          <a:noFill/>
        </p:spPr>
        <p:txBody>
          <a:bodyPr wrap="square" rtlCol="0">
            <a:spAutoFit/>
          </a:bodyPr>
          <a:lstStyle/>
          <a:p>
            <a:r>
              <a:rPr lang="en-IN" sz="2400" b="1" u="sng" dirty="0">
                <a:latin typeface="Arial Narrow" panose="020B0606020202030204" pitchFamily="34" charset="0"/>
              </a:rPr>
              <a:t>Threats</a:t>
            </a:r>
            <a:r>
              <a:rPr lang="en-IN" dirty="0"/>
              <a:t> </a:t>
            </a:r>
          </a:p>
        </p:txBody>
      </p:sp>
      <p:sp>
        <p:nvSpPr>
          <p:cNvPr id="11" name="TextBox 10">
            <a:extLst>
              <a:ext uri="{FF2B5EF4-FFF2-40B4-BE49-F238E27FC236}">
                <a16:creationId xmlns:a16="http://schemas.microsoft.com/office/drawing/2014/main" id="{A35C9CEC-33CC-444C-9D9E-9FAF80A2B5A3}"/>
              </a:ext>
            </a:extLst>
          </p:cNvPr>
          <p:cNvSpPr txBox="1"/>
          <p:nvPr/>
        </p:nvSpPr>
        <p:spPr>
          <a:xfrm>
            <a:off x="6257367" y="3680525"/>
            <a:ext cx="5302617" cy="2585323"/>
          </a:xfrm>
          <a:prstGeom prst="rect">
            <a:avLst/>
          </a:prstGeom>
          <a:noFill/>
        </p:spPr>
        <p:txBody>
          <a:bodyPr wrap="square" rtlCol="0">
            <a:spAutoFit/>
          </a:bodyPr>
          <a:lstStyle/>
          <a:p>
            <a:r>
              <a:rPr lang="en-IN" dirty="0"/>
              <a:t>Security issues in term of securing </a:t>
            </a:r>
          </a:p>
          <a:p>
            <a:pPr marL="285750" indent="-285750">
              <a:buFont typeface="Arial" panose="020B0604020202020204" pitchFamily="34" charset="0"/>
              <a:buChar char="•"/>
            </a:pPr>
            <a:r>
              <a:rPr lang="en-IN" dirty="0"/>
              <a:t>Delivery item </a:t>
            </a:r>
          </a:p>
          <a:p>
            <a:pPr marL="285750" indent="-285750">
              <a:buFont typeface="Arial" panose="020B0604020202020204" pitchFamily="34" charset="0"/>
              <a:buChar char="•"/>
            </a:pPr>
            <a:r>
              <a:rPr lang="en-IN" dirty="0"/>
              <a:t>Physical devices</a:t>
            </a:r>
          </a:p>
          <a:p>
            <a:pPr marL="285750" indent="-285750">
              <a:buFont typeface="Arial" panose="020B0604020202020204" pitchFamily="34" charset="0"/>
              <a:buChar char="•"/>
            </a:pPr>
            <a:r>
              <a:rPr lang="en-IN" dirty="0"/>
              <a:t>Cyber attacks</a:t>
            </a:r>
          </a:p>
          <a:p>
            <a:r>
              <a:rPr lang="en-IN" dirty="0"/>
              <a:t>Need of heavy support system </a:t>
            </a:r>
          </a:p>
          <a:p>
            <a:r>
              <a:rPr lang="en-IN" dirty="0"/>
              <a:t>Changing in regulation and airspace restrictions </a:t>
            </a:r>
          </a:p>
          <a:p>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cxnSp>
        <p:nvCxnSpPr>
          <p:cNvPr id="13" name="Straight Connector 12">
            <a:extLst>
              <a:ext uri="{FF2B5EF4-FFF2-40B4-BE49-F238E27FC236}">
                <a16:creationId xmlns:a16="http://schemas.microsoft.com/office/drawing/2014/main" id="{13E3B4AC-17D9-4ECD-B4AF-CF0524F26F34}"/>
              </a:ext>
            </a:extLst>
          </p:cNvPr>
          <p:cNvCxnSpPr/>
          <p:nvPr/>
        </p:nvCxnSpPr>
        <p:spPr>
          <a:xfrm>
            <a:off x="5880847" y="0"/>
            <a:ext cx="0" cy="6418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DEA750-9C75-4589-AC3E-F1B1B5641898}"/>
              </a:ext>
            </a:extLst>
          </p:cNvPr>
          <p:cNvCxnSpPr>
            <a:cxnSpLocks/>
          </p:cNvCxnSpPr>
          <p:nvPr/>
        </p:nvCxnSpPr>
        <p:spPr>
          <a:xfrm>
            <a:off x="8965" y="3054714"/>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54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35DB29-C81D-4BB0-885C-179C695369CC}"/>
              </a:ext>
            </a:extLst>
          </p:cNvPr>
          <p:cNvSpPr txBox="1"/>
          <p:nvPr/>
        </p:nvSpPr>
        <p:spPr>
          <a:xfrm>
            <a:off x="573741" y="331694"/>
            <a:ext cx="6239435" cy="461665"/>
          </a:xfrm>
          <a:prstGeom prst="rect">
            <a:avLst/>
          </a:prstGeom>
          <a:noFill/>
        </p:spPr>
        <p:txBody>
          <a:bodyPr wrap="square" rtlCol="0">
            <a:spAutoFit/>
          </a:bodyPr>
          <a:lstStyle/>
          <a:p>
            <a:r>
              <a:rPr lang="en-IN" sz="2400" b="1" u="sng" dirty="0">
                <a:latin typeface="Arial Narrow" panose="020B0606020202030204" pitchFamily="34" charset="0"/>
              </a:rPr>
              <a:t>Porters five force model</a:t>
            </a:r>
          </a:p>
        </p:txBody>
      </p:sp>
      <p:sp>
        <p:nvSpPr>
          <p:cNvPr id="3" name="TextBox 2">
            <a:extLst>
              <a:ext uri="{FF2B5EF4-FFF2-40B4-BE49-F238E27FC236}">
                <a16:creationId xmlns:a16="http://schemas.microsoft.com/office/drawing/2014/main" id="{639FC39C-4678-4571-B46C-419805D5ADB8}"/>
              </a:ext>
            </a:extLst>
          </p:cNvPr>
          <p:cNvSpPr txBox="1"/>
          <p:nvPr/>
        </p:nvSpPr>
        <p:spPr>
          <a:xfrm>
            <a:off x="694765" y="1057835"/>
            <a:ext cx="10802470" cy="1477328"/>
          </a:xfrm>
          <a:prstGeom prst="rect">
            <a:avLst/>
          </a:prstGeom>
          <a:noFill/>
        </p:spPr>
        <p:txBody>
          <a:bodyPr wrap="square" rtlCol="0">
            <a:spAutoFit/>
          </a:bodyPr>
          <a:lstStyle/>
          <a:p>
            <a:r>
              <a:rPr lang="en-US" dirty="0"/>
              <a:t>Porter's Five Forces is a model that identifies and analyzes five competitive forces that shape every industry and helps determine an industry's weaknesses and strengths. Five Forces analysis is frequently used to identify an industry's structure to determine corporate strategy. Porter's model can be applied to any segment of the economy to understand the level of competition within the industry and enhance a company's long-term profitability. The Five Forces model is named after Harvard Business School professor, Michael E.</a:t>
            </a:r>
            <a:endParaRPr lang="en-IN" dirty="0"/>
          </a:p>
        </p:txBody>
      </p:sp>
      <p:sp>
        <p:nvSpPr>
          <p:cNvPr id="4" name="TextBox 3">
            <a:extLst>
              <a:ext uri="{FF2B5EF4-FFF2-40B4-BE49-F238E27FC236}">
                <a16:creationId xmlns:a16="http://schemas.microsoft.com/office/drawing/2014/main" id="{02DD3151-B285-4227-ADAD-584EB8A75C20}"/>
              </a:ext>
            </a:extLst>
          </p:cNvPr>
          <p:cNvSpPr txBox="1"/>
          <p:nvPr/>
        </p:nvSpPr>
        <p:spPr>
          <a:xfrm>
            <a:off x="694765" y="2832847"/>
            <a:ext cx="1949823" cy="400110"/>
          </a:xfrm>
          <a:prstGeom prst="rect">
            <a:avLst/>
          </a:prstGeom>
          <a:noFill/>
        </p:spPr>
        <p:txBody>
          <a:bodyPr wrap="square" rtlCol="0">
            <a:spAutoFit/>
          </a:bodyPr>
          <a:lstStyle/>
          <a:p>
            <a:r>
              <a:rPr lang="en-IN" sz="2000" b="1" u="sng" dirty="0">
                <a:latin typeface="Arial Narrow" panose="020B0606020202030204" pitchFamily="34" charset="0"/>
              </a:rPr>
              <a:t>Competitions</a:t>
            </a:r>
          </a:p>
        </p:txBody>
      </p:sp>
      <p:sp>
        <p:nvSpPr>
          <p:cNvPr id="5" name="TextBox 4">
            <a:extLst>
              <a:ext uri="{FF2B5EF4-FFF2-40B4-BE49-F238E27FC236}">
                <a16:creationId xmlns:a16="http://schemas.microsoft.com/office/drawing/2014/main" id="{CC25078C-2635-4FF7-A9F7-C79A8BF488F2}"/>
              </a:ext>
            </a:extLst>
          </p:cNvPr>
          <p:cNvSpPr txBox="1"/>
          <p:nvPr/>
        </p:nvSpPr>
        <p:spPr>
          <a:xfrm>
            <a:off x="806824" y="3429000"/>
            <a:ext cx="10945905" cy="1754326"/>
          </a:xfrm>
          <a:prstGeom prst="rect">
            <a:avLst/>
          </a:prstGeom>
          <a:noFill/>
        </p:spPr>
        <p:txBody>
          <a:bodyPr wrap="square" rtlCol="0">
            <a:spAutoFit/>
          </a:bodyPr>
          <a:lstStyle/>
          <a:p>
            <a:r>
              <a:rPr lang="en-IN" u="sng" dirty="0">
                <a:latin typeface="Arial Rounded MT Bold" panose="020F0704030504030204" pitchFamily="34" charset="0"/>
              </a:rPr>
              <a:t>Flytrex</a:t>
            </a:r>
          </a:p>
          <a:p>
            <a:endParaRPr lang="en-IN" dirty="0"/>
          </a:p>
          <a:p>
            <a:r>
              <a:rPr lang="en-US" dirty="0"/>
              <a:t>When it comes to accessing the drone delivery facilities, Flytrex comes up with end-to-end delivery services. The company uses its automated drones for its eCommerce marketplaces, retailers, delivery companies, and restaurants. The drones of Flytrex are capable of delivering packages worth 6.6 pounds. It delivers packages up to 6.2 miles</a:t>
            </a:r>
            <a:endParaRPr lang="en-IN" dirty="0"/>
          </a:p>
        </p:txBody>
      </p:sp>
    </p:spTree>
    <p:extLst>
      <p:ext uri="{BB962C8B-B14F-4D97-AF65-F5344CB8AC3E}">
        <p14:creationId xmlns:p14="http://schemas.microsoft.com/office/powerpoint/2010/main" val="266916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CCDC4-C853-433B-B441-3BAB4AFCE190}"/>
              </a:ext>
            </a:extLst>
          </p:cNvPr>
          <p:cNvSpPr txBox="1"/>
          <p:nvPr/>
        </p:nvSpPr>
        <p:spPr>
          <a:xfrm>
            <a:off x="528918" y="268941"/>
            <a:ext cx="10856258" cy="1846659"/>
          </a:xfrm>
          <a:prstGeom prst="rect">
            <a:avLst/>
          </a:prstGeom>
          <a:noFill/>
        </p:spPr>
        <p:txBody>
          <a:bodyPr wrap="square" rtlCol="0">
            <a:spAutoFit/>
          </a:bodyPr>
          <a:lstStyle/>
          <a:p>
            <a:r>
              <a:rPr lang="en-IN" sz="2400" b="0" i="0" u="sng" dirty="0">
                <a:solidFill>
                  <a:srgbClr val="111111"/>
                </a:solidFill>
                <a:effectLst/>
                <a:latin typeface="Arial Rounded MT Bold" panose="020F0704030504030204" pitchFamily="34" charset="0"/>
              </a:rPr>
              <a:t>Amazon Prime Air</a:t>
            </a:r>
          </a:p>
          <a:p>
            <a:endParaRPr lang="en-IN" u="sng" dirty="0">
              <a:solidFill>
                <a:srgbClr val="111111"/>
              </a:solidFill>
              <a:latin typeface="Arial" panose="020B0604020202020204" pitchFamily="34" charset="0"/>
              <a:cs typeface="Arial" panose="020B0604020202020204" pitchFamily="34" charset="0"/>
            </a:endParaRPr>
          </a:p>
          <a:p>
            <a:r>
              <a:rPr lang="en-US" b="0" i="0" dirty="0">
                <a:solidFill>
                  <a:srgbClr val="222222"/>
                </a:solidFill>
                <a:effectLst/>
                <a:latin typeface="Arial" panose="020B0604020202020204" pitchFamily="34" charset="0"/>
                <a:cs typeface="Arial" panose="020B0604020202020204" pitchFamily="34" charset="0"/>
              </a:rPr>
              <a:t>Amazon prime air drone delivery will enable itself to deliver packages up to 5-30 pounds with small drones. Amazon is working on developing and testing its Prime Air facilities. The development and testing works are going on at its U.K, US. France, Austria, and Israel</a:t>
            </a:r>
            <a:r>
              <a:rPr lang="en-US" b="0" i="0" dirty="0">
                <a:solidFill>
                  <a:srgbClr val="222222"/>
                </a:solidFill>
                <a:effectLst/>
                <a:latin typeface="Verdana" panose="020B0604030504040204" pitchFamily="34" charset="0"/>
              </a:rPr>
              <a:t>.</a:t>
            </a:r>
            <a:endParaRPr lang="en-IN" b="0" i="0" u="sng" dirty="0">
              <a:solidFill>
                <a:srgbClr val="111111"/>
              </a:solidFill>
              <a:effectLst/>
              <a:latin typeface="Arial Rounded MT Bold" panose="020F0704030504030204" pitchFamily="34" charset="0"/>
            </a:endParaRPr>
          </a:p>
          <a:p>
            <a:endParaRPr lang="en-IN" dirty="0"/>
          </a:p>
        </p:txBody>
      </p:sp>
      <p:sp>
        <p:nvSpPr>
          <p:cNvPr id="4" name="TextBox 3">
            <a:extLst>
              <a:ext uri="{FF2B5EF4-FFF2-40B4-BE49-F238E27FC236}">
                <a16:creationId xmlns:a16="http://schemas.microsoft.com/office/drawing/2014/main" id="{7D59B485-E67F-4F67-8287-D560AE09A5ED}"/>
              </a:ext>
            </a:extLst>
          </p:cNvPr>
          <p:cNvSpPr txBox="1"/>
          <p:nvPr/>
        </p:nvSpPr>
        <p:spPr>
          <a:xfrm>
            <a:off x="609599" y="2050161"/>
            <a:ext cx="1918447" cy="461665"/>
          </a:xfrm>
          <a:prstGeom prst="rect">
            <a:avLst/>
          </a:prstGeom>
          <a:noFill/>
        </p:spPr>
        <p:txBody>
          <a:bodyPr wrap="square" rtlCol="0">
            <a:spAutoFit/>
          </a:bodyPr>
          <a:lstStyle/>
          <a:p>
            <a:r>
              <a:rPr lang="en-IN" sz="2400" b="1" u="sng" dirty="0">
                <a:latin typeface="Arial" pitchFamily="34" charset="0"/>
                <a:cs typeface="Arial" pitchFamily="34" charset="0"/>
              </a:rPr>
              <a:t>Wing</a:t>
            </a:r>
          </a:p>
        </p:txBody>
      </p:sp>
      <p:sp>
        <p:nvSpPr>
          <p:cNvPr id="5" name="TextBox 4">
            <a:extLst>
              <a:ext uri="{FF2B5EF4-FFF2-40B4-BE49-F238E27FC236}">
                <a16:creationId xmlns:a16="http://schemas.microsoft.com/office/drawing/2014/main" id="{985E855B-E080-458F-8B6C-4471A498DFE6}"/>
              </a:ext>
            </a:extLst>
          </p:cNvPr>
          <p:cNvSpPr txBox="1"/>
          <p:nvPr/>
        </p:nvSpPr>
        <p:spPr>
          <a:xfrm>
            <a:off x="528918" y="2761129"/>
            <a:ext cx="10578352" cy="1200329"/>
          </a:xfrm>
          <a:prstGeom prst="rect">
            <a:avLst/>
          </a:prstGeom>
          <a:noFill/>
        </p:spPr>
        <p:txBody>
          <a:bodyPr wrap="square" rtlCol="0">
            <a:spAutoFit/>
          </a:bodyPr>
          <a:lstStyle/>
          <a:p>
            <a:r>
              <a:rPr lang="en-US" b="0" i="0" dirty="0">
                <a:solidFill>
                  <a:srgbClr val="222222"/>
                </a:solidFill>
                <a:effectLst/>
                <a:latin typeface="Arial" panose="020B0604020202020204" pitchFamily="34" charset="0"/>
                <a:ea typeface="Source Sans Pro Light" panose="020B0403030403020204" pitchFamily="34" charset="0"/>
                <a:cs typeface="Arial" panose="020B0604020202020204" pitchFamily="34" charset="0"/>
              </a:rPr>
              <a:t>The Wing is one of those drone delivery companies in commercial space that started quite earlier. This division of Alphabet surfaced their drone delivery services to the public in 2012. They work with a small drone and an OpenSky navigation system for their package delivery system. Their drone follows the design to deliver small packages that do not weigh more than 3.3 pounds.</a:t>
            </a:r>
            <a:endParaRPr lang="en-IN" dirty="0">
              <a:latin typeface="Arial" panose="020B0604020202020204" pitchFamily="34" charset="0"/>
              <a:ea typeface="Source Sans Pro Light" panose="020B04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8D2BC0B-E3FF-478C-B992-360E452D0858}"/>
              </a:ext>
            </a:extLst>
          </p:cNvPr>
          <p:cNvSpPr txBox="1"/>
          <p:nvPr/>
        </p:nvSpPr>
        <p:spPr>
          <a:xfrm flipH="1">
            <a:off x="609599" y="4293046"/>
            <a:ext cx="2244705" cy="461665"/>
          </a:xfrm>
          <a:prstGeom prst="rect">
            <a:avLst/>
          </a:prstGeom>
          <a:noFill/>
        </p:spPr>
        <p:txBody>
          <a:bodyPr wrap="square" rtlCol="0">
            <a:spAutoFit/>
          </a:bodyPr>
          <a:lstStyle/>
          <a:p>
            <a:pPr algn="l"/>
            <a:r>
              <a:rPr lang="en-IN" sz="2400" b="1" i="0" u="sng" dirty="0">
                <a:solidFill>
                  <a:srgbClr val="111111"/>
                </a:solidFill>
                <a:effectLst/>
                <a:latin typeface="Arial" pitchFamily="34" charset="0"/>
                <a:cs typeface="Arial" pitchFamily="34" charset="0"/>
              </a:rPr>
              <a:t>Zipline</a:t>
            </a:r>
          </a:p>
        </p:txBody>
      </p:sp>
      <p:sp>
        <p:nvSpPr>
          <p:cNvPr id="8" name="TextBox 7">
            <a:extLst>
              <a:ext uri="{FF2B5EF4-FFF2-40B4-BE49-F238E27FC236}">
                <a16:creationId xmlns:a16="http://schemas.microsoft.com/office/drawing/2014/main" id="{D597C98F-1B4A-46CA-B66B-509FF5392EA8}"/>
              </a:ext>
            </a:extLst>
          </p:cNvPr>
          <p:cNvSpPr txBox="1"/>
          <p:nvPr/>
        </p:nvSpPr>
        <p:spPr>
          <a:xfrm>
            <a:off x="708212" y="4948518"/>
            <a:ext cx="11053482" cy="1200329"/>
          </a:xfrm>
          <a:prstGeom prst="rect">
            <a:avLst/>
          </a:prstGeom>
          <a:noFill/>
        </p:spPr>
        <p:txBody>
          <a:bodyPr wrap="square" rtlCol="0">
            <a:spAutoFit/>
          </a:bodyPr>
          <a:lstStyle/>
          <a:p>
            <a:pPr algn="l"/>
            <a:r>
              <a:rPr lang="en-US" b="0" i="0" dirty="0">
                <a:solidFill>
                  <a:srgbClr val="222222"/>
                </a:solidFill>
                <a:effectLst/>
                <a:latin typeface="Arial" panose="020B0604020202020204" pitchFamily="34" charset="0"/>
                <a:cs typeface="Arial" panose="020B0604020202020204" pitchFamily="34" charset="0"/>
              </a:rPr>
              <a:t>Zipline is another significant drone delivery company in this field that is quite an old player with their delivery services through drones. Zipline started its services in 2014. This company drones work to deliver life-saving products through its unmanned aerial vehicles.  Until now, Zip Line has successfully delivered 100000 commercial packages.</a:t>
            </a:r>
            <a:endParaRPr lang="en-IN"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2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E78BE-2C65-452B-B135-84C6413572F4}"/>
              </a:ext>
            </a:extLst>
          </p:cNvPr>
          <p:cNvSpPr txBox="1"/>
          <p:nvPr/>
        </p:nvSpPr>
        <p:spPr>
          <a:xfrm>
            <a:off x="331694" y="479176"/>
            <a:ext cx="6096000" cy="646331"/>
          </a:xfrm>
          <a:prstGeom prst="rect">
            <a:avLst/>
          </a:prstGeom>
          <a:noFill/>
        </p:spPr>
        <p:txBody>
          <a:bodyPr wrap="square">
            <a:spAutoFit/>
          </a:bodyPr>
          <a:lstStyle/>
          <a:p>
            <a:r>
              <a:rPr lang="en-IN" sz="1800" b="1" i="0" u="sng" cap="all" dirty="0">
                <a:solidFill>
                  <a:srgbClr val="333333"/>
                </a:solidFill>
                <a:effectLst/>
                <a:latin typeface="Arial" panose="020B0604020202020204" pitchFamily="34" charset="0"/>
                <a:cs typeface="Arial" panose="020B0604020202020204" pitchFamily="34" charset="0"/>
              </a:rPr>
              <a:t>POTENTIAL OF NEW ENTRANTS</a:t>
            </a:r>
          </a:p>
          <a:p>
            <a:endParaRPr lang="en-IN" dirty="0"/>
          </a:p>
        </p:txBody>
      </p:sp>
      <p:sp>
        <p:nvSpPr>
          <p:cNvPr id="4" name="TextBox 3">
            <a:extLst>
              <a:ext uri="{FF2B5EF4-FFF2-40B4-BE49-F238E27FC236}">
                <a16:creationId xmlns:a16="http://schemas.microsoft.com/office/drawing/2014/main" id="{AC6B024A-C54D-47C1-9215-95DDDEB09AC2}"/>
              </a:ext>
            </a:extLst>
          </p:cNvPr>
          <p:cNvSpPr txBox="1"/>
          <p:nvPr/>
        </p:nvSpPr>
        <p:spPr>
          <a:xfrm>
            <a:off x="331694" y="1125507"/>
            <a:ext cx="11358282" cy="1200329"/>
          </a:xfrm>
          <a:prstGeom prst="rect">
            <a:avLst/>
          </a:prstGeom>
          <a:noFill/>
        </p:spPr>
        <p:txBody>
          <a:bodyPr wrap="square" rtlCol="0">
            <a:spAutoFit/>
          </a:bodyPr>
          <a:lstStyle/>
          <a:p>
            <a:r>
              <a:rPr lang="en-US" b="0" i="0" dirty="0">
                <a:solidFill>
                  <a:srgbClr val="333333"/>
                </a:solidFill>
                <a:effectLst/>
                <a:latin typeface="Arial" panose="020B0604020202020204" pitchFamily="34" charset="0"/>
                <a:cs typeface="Arial" panose="020B0604020202020204" pitchFamily="34" charset="0"/>
              </a:rPr>
              <a:t>The barrier for all new entrants seems to be regulation. The hardware itself is easy and cheap to procure. Access to technology and the selling/licensing of technology has allowed companies planning to enter the drone delivery segment to acquire innovation easily but this will become harder as the technological advantage gained by these companies increases</a:t>
            </a:r>
            <a:r>
              <a:rPr lang="en-US" b="0" i="0" dirty="0">
                <a:solidFill>
                  <a:srgbClr val="333333"/>
                </a:solidFill>
                <a:effectLst/>
                <a:latin typeface="roboto condensed" panose="02000000000000000000" pitchFamily="2" charset="0"/>
              </a:rPr>
              <a:t>.</a:t>
            </a:r>
            <a:endParaRPr lang="en-IN" dirty="0"/>
          </a:p>
        </p:txBody>
      </p:sp>
      <p:sp>
        <p:nvSpPr>
          <p:cNvPr id="5" name="TextBox 4">
            <a:extLst>
              <a:ext uri="{FF2B5EF4-FFF2-40B4-BE49-F238E27FC236}">
                <a16:creationId xmlns:a16="http://schemas.microsoft.com/office/drawing/2014/main" id="{7760F2A9-4BDD-4F9B-A2C8-9BE906863767}"/>
              </a:ext>
            </a:extLst>
          </p:cNvPr>
          <p:cNvSpPr txBox="1"/>
          <p:nvPr/>
        </p:nvSpPr>
        <p:spPr>
          <a:xfrm>
            <a:off x="291352" y="2434579"/>
            <a:ext cx="2823882" cy="369332"/>
          </a:xfrm>
          <a:prstGeom prst="rect">
            <a:avLst/>
          </a:prstGeom>
          <a:noFill/>
        </p:spPr>
        <p:txBody>
          <a:bodyPr wrap="square" rtlCol="0">
            <a:spAutoFit/>
          </a:bodyPr>
          <a:lstStyle/>
          <a:p>
            <a:r>
              <a:rPr lang="en-IN" b="1" i="0" u="sng" cap="all" dirty="0">
                <a:solidFill>
                  <a:srgbClr val="333333"/>
                </a:solidFill>
                <a:effectLst/>
                <a:latin typeface="Arial" panose="020B0604020202020204" pitchFamily="34" charset="0"/>
                <a:cs typeface="Arial" panose="020B0604020202020204" pitchFamily="34" charset="0"/>
              </a:rPr>
              <a:t>POWER OF SUPPLIERS</a:t>
            </a:r>
          </a:p>
        </p:txBody>
      </p:sp>
      <p:sp>
        <p:nvSpPr>
          <p:cNvPr id="6" name="TextBox 5">
            <a:extLst>
              <a:ext uri="{FF2B5EF4-FFF2-40B4-BE49-F238E27FC236}">
                <a16:creationId xmlns:a16="http://schemas.microsoft.com/office/drawing/2014/main" id="{3F33C7F7-73A8-4C52-A363-7061E64E78D9}"/>
              </a:ext>
            </a:extLst>
          </p:cNvPr>
          <p:cNvSpPr txBox="1"/>
          <p:nvPr/>
        </p:nvSpPr>
        <p:spPr>
          <a:xfrm>
            <a:off x="331694" y="3057836"/>
            <a:ext cx="10883153" cy="1200329"/>
          </a:xfrm>
          <a:prstGeom prst="rect">
            <a:avLst/>
          </a:prstGeom>
          <a:noFill/>
        </p:spPr>
        <p:txBody>
          <a:bodyPr wrap="square" rtlCol="0">
            <a:spAutoFit/>
          </a:bodyPr>
          <a:lstStyle/>
          <a:p>
            <a:pPr algn="l" fontAlgn="base"/>
            <a:r>
              <a:rPr lang="en-US" b="0" i="0" dirty="0">
                <a:solidFill>
                  <a:srgbClr val="333333"/>
                </a:solidFill>
                <a:effectLst/>
                <a:latin typeface="Arial" panose="020B0604020202020204" pitchFamily="34" charset="0"/>
                <a:cs typeface="Arial" panose="020B0604020202020204" pitchFamily="34" charset="0"/>
              </a:rPr>
              <a:t>There are currently about 10 indigenous drone manufacturers in India. the largest global supplier is China-based DJI which as of 2015 owned 70% of the total market for consumer and commercial drones. The enterprise drone market is the fastest-growing segment and therefore new suppliers are always becoming available</a:t>
            </a:r>
            <a:r>
              <a:rPr lang="en-US" b="0" i="0" dirty="0">
                <a:solidFill>
                  <a:srgbClr val="333333"/>
                </a:solidFill>
                <a:effectLst/>
                <a:latin typeface="roboto condensed" panose="02000000000000000000" pitchFamily="2" charset="0"/>
              </a:rPr>
              <a:t>.</a:t>
            </a:r>
          </a:p>
        </p:txBody>
      </p:sp>
      <p:sp>
        <p:nvSpPr>
          <p:cNvPr id="7" name="TextBox 6">
            <a:extLst>
              <a:ext uri="{FF2B5EF4-FFF2-40B4-BE49-F238E27FC236}">
                <a16:creationId xmlns:a16="http://schemas.microsoft.com/office/drawing/2014/main" id="{22BEEEC2-5750-434C-A5A1-8A64340EC02E}"/>
              </a:ext>
            </a:extLst>
          </p:cNvPr>
          <p:cNvSpPr txBox="1"/>
          <p:nvPr/>
        </p:nvSpPr>
        <p:spPr>
          <a:xfrm flipH="1">
            <a:off x="331694" y="4459016"/>
            <a:ext cx="3245224" cy="369332"/>
          </a:xfrm>
          <a:prstGeom prst="rect">
            <a:avLst/>
          </a:prstGeom>
          <a:noFill/>
        </p:spPr>
        <p:txBody>
          <a:bodyPr wrap="square" rtlCol="0">
            <a:spAutoFit/>
          </a:bodyPr>
          <a:lstStyle/>
          <a:p>
            <a:r>
              <a:rPr lang="en-IN" b="1" i="0" u="sng" cap="all" dirty="0">
                <a:solidFill>
                  <a:srgbClr val="333333"/>
                </a:solidFill>
                <a:effectLst/>
                <a:latin typeface="Arial" panose="020B0604020202020204" pitchFamily="34" charset="0"/>
                <a:cs typeface="Arial" panose="020B0604020202020204" pitchFamily="34" charset="0"/>
              </a:rPr>
              <a:t>POWER OF CUSTOMERS</a:t>
            </a:r>
          </a:p>
        </p:txBody>
      </p:sp>
      <p:sp>
        <p:nvSpPr>
          <p:cNvPr id="8" name="TextBox 7">
            <a:extLst>
              <a:ext uri="{FF2B5EF4-FFF2-40B4-BE49-F238E27FC236}">
                <a16:creationId xmlns:a16="http://schemas.microsoft.com/office/drawing/2014/main" id="{0CE7391C-71BD-43A3-B0A7-280F1821C2BD}"/>
              </a:ext>
            </a:extLst>
          </p:cNvPr>
          <p:cNvSpPr txBox="1"/>
          <p:nvPr/>
        </p:nvSpPr>
        <p:spPr>
          <a:xfrm>
            <a:off x="291352" y="5029200"/>
            <a:ext cx="11438965" cy="923330"/>
          </a:xfrm>
          <a:prstGeom prst="rect">
            <a:avLst/>
          </a:prstGeom>
          <a:noFill/>
        </p:spPr>
        <p:txBody>
          <a:bodyPr wrap="square" rtlCol="0">
            <a:spAutoFit/>
          </a:bodyPr>
          <a:lstStyle/>
          <a:p>
            <a:r>
              <a:rPr lang="en-US" b="0" i="0" dirty="0">
                <a:solidFill>
                  <a:srgbClr val="333333"/>
                </a:solidFill>
                <a:effectLst/>
                <a:latin typeface="Arial" panose="020B0604020202020204" pitchFamily="34" charset="0"/>
                <a:cs typeface="Arial" panose="020B0604020202020204" pitchFamily="34" charset="0"/>
              </a:rPr>
              <a:t>The drone delivery service industry would be dependent on the interest and intention of the end-user. Because many of the drone services being offered are very new and have significant cost savings to traditional methods, it is reasonable to expect buyers' power to be low.</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49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BE9F5-DEB3-4FAB-9D71-316D22824F42}"/>
              </a:ext>
            </a:extLst>
          </p:cNvPr>
          <p:cNvSpPr txBox="1"/>
          <p:nvPr/>
        </p:nvSpPr>
        <p:spPr>
          <a:xfrm>
            <a:off x="277906" y="448235"/>
            <a:ext cx="3299012" cy="369332"/>
          </a:xfrm>
          <a:prstGeom prst="rect">
            <a:avLst/>
          </a:prstGeom>
          <a:noFill/>
        </p:spPr>
        <p:txBody>
          <a:bodyPr wrap="square" rtlCol="0">
            <a:spAutoFit/>
          </a:bodyPr>
          <a:lstStyle/>
          <a:p>
            <a:r>
              <a:rPr lang="en-IN" b="1" i="0" u="sng" cap="all" dirty="0">
                <a:solidFill>
                  <a:srgbClr val="333333"/>
                </a:solidFill>
                <a:effectLst/>
                <a:latin typeface="Arial" panose="020B0604020202020204" pitchFamily="34" charset="0"/>
                <a:cs typeface="Arial" panose="020B0604020202020204" pitchFamily="34" charset="0"/>
              </a:rPr>
              <a:t>THREAT OF SUBSTITUTES</a:t>
            </a:r>
          </a:p>
        </p:txBody>
      </p:sp>
      <p:sp>
        <p:nvSpPr>
          <p:cNvPr id="3" name="TextBox 2">
            <a:extLst>
              <a:ext uri="{FF2B5EF4-FFF2-40B4-BE49-F238E27FC236}">
                <a16:creationId xmlns:a16="http://schemas.microsoft.com/office/drawing/2014/main" id="{09984349-81E0-4AF0-B26C-1B6132823919}"/>
              </a:ext>
            </a:extLst>
          </p:cNvPr>
          <p:cNvSpPr txBox="1"/>
          <p:nvPr/>
        </p:nvSpPr>
        <p:spPr>
          <a:xfrm>
            <a:off x="403412" y="1048871"/>
            <a:ext cx="11331388" cy="1200329"/>
          </a:xfrm>
          <a:prstGeom prst="rect">
            <a:avLst/>
          </a:prstGeom>
          <a:noFill/>
        </p:spPr>
        <p:txBody>
          <a:bodyPr wrap="square" rtlCol="0">
            <a:spAutoFit/>
          </a:bodyPr>
          <a:lstStyle/>
          <a:p>
            <a:pPr algn="l" fontAlgn="base"/>
            <a:r>
              <a:rPr lang="en-US" b="0" i="0" dirty="0">
                <a:solidFill>
                  <a:srgbClr val="333333"/>
                </a:solidFill>
                <a:effectLst/>
                <a:latin typeface="Arial" panose="020B0604020202020204" pitchFamily="34" charset="0"/>
                <a:cs typeface="Arial" panose="020B0604020202020204" pitchFamily="34" charset="0"/>
              </a:rPr>
              <a:t>Drones are effectively a new technology. They are versatile and cost effective. There is no better substitute to drones for delivery services yet</a:t>
            </a:r>
          </a:p>
          <a:p>
            <a:pPr algn="l" fontAlgn="base"/>
            <a:r>
              <a:rPr lang="en-US" b="0" i="0" dirty="0">
                <a:solidFill>
                  <a:srgbClr val="333333"/>
                </a:solidFill>
                <a:effectLst/>
                <a:latin typeface="roboto condensed" panose="02000000000000000000" pitchFamily="2" charset="0"/>
              </a:rPr>
              <a:t> </a:t>
            </a:r>
          </a:p>
          <a:p>
            <a:endParaRPr lang="en-IN" dirty="0"/>
          </a:p>
        </p:txBody>
      </p:sp>
      <p:sp>
        <p:nvSpPr>
          <p:cNvPr id="4" name="TextBox 3">
            <a:extLst>
              <a:ext uri="{FF2B5EF4-FFF2-40B4-BE49-F238E27FC236}">
                <a16:creationId xmlns:a16="http://schemas.microsoft.com/office/drawing/2014/main" id="{FFC697B0-354B-40B1-847D-2ADEE0CEDA24}"/>
              </a:ext>
            </a:extLst>
          </p:cNvPr>
          <p:cNvSpPr txBox="1"/>
          <p:nvPr/>
        </p:nvSpPr>
        <p:spPr>
          <a:xfrm>
            <a:off x="403412" y="2026024"/>
            <a:ext cx="7001435" cy="738664"/>
          </a:xfrm>
          <a:prstGeom prst="rect">
            <a:avLst/>
          </a:prstGeom>
          <a:noFill/>
        </p:spPr>
        <p:txBody>
          <a:bodyPr wrap="square" rtlCol="0">
            <a:spAutoFit/>
          </a:bodyPr>
          <a:lstStyle/>
          <a:p>
            <a:r>
              <a:rPr lang="en-IN" sz="2400" b="1" i="0" u="sng" dirty="0">
                <a:solidFill>
                  <a:srgbClr val="333333"/>
                </a:solidFill>
                <a:effectLst/>
                <a:latin typeface="roboto condensed" panose="02000000000000000000" pitchFamily="2" charset="0"/>
              </a:rPr>
              <a:t>Marketing Objectives</a:t>
            </a:r>
          </a:p>
          <a:p>
            <a:endParaRPr lang="en-IN" dirty="0"/>
          </a:p>
        </p:txBody>
      </p:sp>
      <p:sp>
        <p:nvSpPr>
          <p:cNvPr id="5" name="TextBox 4">
            <a:extLst>
              <a:ext uri="{FF2B5EF4-FFF2-40B4-BE49-F238E27FC236}">
                <a16:creationId xmlns:a16="http://schemas.microsoft.com/office/drawing/2014/main" id="{E813CE90-E871-4037-AC95-BCEF0FBF9A76}"/>
              </a:ext>
            </a:extLst>
          </p:cNvPr>
          <p:cNvSpPr txBox="1"/>
          <p:nvPr/>
        </p:nvSpPr>
        <p:spPr>
          <a:xfrm>
            <a:off x="627529" y="2764688"/>
            <a:ext cx="10883153" cy="369332"/>
          </a:xfrm>
          <a:prstGeom prst="rect">
            <a:avLst/>
          </a:prstGeom>
          <a:noFill/>
        </p:spPr>
        <p:txBody>
          <a:bodyPr wrap="square" rtlCol="0">
            <a:spAutoFit/>
          </a:bodyPr>
          <a:lstStyle/>
          <a:p>
            <a:r>
              <a:rPr lang="en-IN" b="1" i="0" u="sng" dirty="0">
                <a:effectLst/>
                <a:latin typeface="Open Sans" panose="020B0606030504020204" pitchFamily="34" charset="0"/>
              </a:rPr>
              <a:t>Providing Loyalty Programs</a:t>
            </a:r>
            <a:endParaRPr lang="en-IN" u="sng" dirty="0"/>
          </a:p>
        </p:txBody>
      </p:sp>
      <p:sp>
        <p:nvSpPr>
          <p:cNvPr id="6" name="TextBox 5">
            <a:extLst>
              <a:ext uri="{FF2B5EF4-FFF2-40B4-BE49-F238E27FC236}">
                <a16:creationId xmlns:a16="http://schemas.microsoft.com/office/drawing/2014/main" id="{3688381D-2877-4B9E-9DFD-56685C72207A}"/>
              </a:ext>
            </a:extLst>
          </p:cNvPr>
          <p:cNvSpPr txBox="1"/>
          <p:nvPr/>
        </p:nvSpPr>
        <p:spPr>
          <a:xfrm>
            <a:off x="1631576" y="3429000"/>
            <a:ext cx="9950824" cy="646331"/>
          </a:xfrm>
          <a:prstGeom prst="rect">
            <a:avLst/>
          </a:prstGeom>
          <a:noFill/>
        </p:spPr>
        <p:txBody>
          <a:bodyPr wrap="square" rtlCol="0">
            <a:spAutoFit/>
          </a:bodyPr>
          <a:lstStyle/>
          <a:p>
            <a:r>
              <a:rPr lang="en-US" b="0" i="0" dirty="0">
                <a:effectLst/>
                <a:latin typeface="Open Sans" panose="020B0606030504020204" pitchFamily="34" charset="0"/>
              </a:rPr>
              <a:t>By creating a loyalty program will encourage </a:t>
            </a:r>
            <a:r>
              <a:rPr lang="en-IN" b="0" i="0" dirty="0">
                <a:effectLst/>
                <a:latin typeface="Open Sans" panose="020B0606030504020204" pitchFamily="34" charset="0"/>
              </a:rPr>
              <a:t>customers</a:t>
            </a:r>
            <a:r>
              <a:rPr lang="en-US" b="0" i="0" dirty="0">
                <a:effectLst/>
                <a:latin typeface="Open Sans" panose="020B0606030504020204" pitchFamily="34" charset="0"/>
              </a:rPr>
              <a:t> to become repeat customers, booking additional Drone </a:t>
            </a:r>
            <a:r>
              <a:rPr lang="en-IN" b="0" i="0" dirty="0">
                <a:effectLst/>
                <a:latin typeface="Open Sans" panose="020B0606030504020204" pitchFamily="34" charset="0"/>
              </a:rPr>
              <a:t>delivery</a:t>
            </a:r>
            <a:r>
              <a:rPr lang="en-US" b="0" i="0" dirty="0">
                <a:effectLst/>
                <a:latin typeface="Open Sans" panose="020B0606030504020204" pitchFamily="34" charset="0"/>
              </a:rPr>
              <a:t> with our </a:t>
            </a:r>
            <a:r>
              <a:rPr lang="en-IN" b="0" i="0" dirty="0">
                <a:effectLst/>
                <a:latin typeface="Open Sans" panose="020B0606030504020204" pitchFamily="34" charset="0"/>
              </a:rPr>
              <a:t>business.</a:t>
            </a:r>
            <a:endParaRPr lang="en-IN" dirty="0"/>
          </a:p>
        </p:txBody>
      </p:sp>
      <p:sp>
        <p:nvSpPr>
          <p:cNvPr id="7" name="TextBox 6">
            <a:extLst>
              <a:ext uri="{FF2B5EF4-FFF2-40B4-BE49-F238E27FC236}">
                <a16:creationId xmlns:a16="http://schemas.microsoft.com/office/drawing/2014/main" id="{3CFABACF-14C8-4D83-A4FA-237ECEDC5734}"/>
              </a:ext>
            </a:extLst>
          </p:cNvPr>
          <p:cNvSpPr txBox="1"/>
          <p:nvPr/>
        </p:nvSpPr>
        <p:spPr>
          <a:xfrm>
            <a:off x="797859" y="4294094"/>
            <a:ext cx="5513294" cy="369332"/>
          </a:xfrm>
          <a:prstGeom prst="rect">
            <a:avLst/>
          </a:prstGeom>
          <a:noFill/>
        </p:spPr>
        <p:txBody>
          <a:bodyPr wrap="square" rtlCol="0">
            <a:spAutoFit/>
          </a:bodyPr>
          <a:lstStyle/>
          <a:p>
            <a:r>
              <a:rPr lang="en-US" b="1" i="0" u="sng" dirty="0">
                <a:effectLst/>
                <a:latin typeface="Open Sans" panose="020B0606030504020204" pitchFamily="34" charset="0"/>
              </a:rPr>
              <a:t>A Creative Advertising Strategy</a:t>
            </a:r>
            <a:endParaRPr lang="en-IN" u="sng" dirty="0"/>
          </a:p>
        </p:txBody>
      </p:sp>
      <p:sp>
        <p:nvSpPr>
          <p:cNvPr id="8" name="TextBox 7">
            <a:extLst>
              <a:ext uri="{FF2B5EF4-FFF2-40B4-BE49-F238E27FC236}">
                <a16:creationId xmlns:a16="http://schemas.microsoft.com/office/drawing/2014/main" id="{87AEC76E-5ECE-4AA7-8CC6-488A4C86A32C}"/>
              </a:ext>
            </a:extLst>
          </p:cNvPr>
          <p:cNvSpPr txBox="1"/>
          <p:nvPr/>
        </p:nvSpPr>
        <p:spPr>
          <a:xfrm>
            <a:off x="1631576" y="4778188"/>
            <a:ext cx="10103224" cy="1200329"/>
          </a:xfrm>
          <a:prstGeom prst="rect">
            <a:avLst/>
          </a:prstGeom>
          <a:noFill/>
        </p:spPr>
        <p:txBody>
          <a:bodyPr wrap="square" rtlCol="0">
            <a:spAutoFit/>
          </a:bodyPr>
          <a:lstStyle/>
          <a:p>
            <a:r>
              <a:rPr lang="en-US" b="0" i="0" dirty="0">
                <a:effectLst/>
                <a:latin typeface="Open Sans" panose="020B0606030504020204" pitchFamily="34" charset="0"/>
              </a:rPr>
              <a:t>Thinking outside the box for advertising can help your work your way into your customers’ daily lives. The best Drone </a:t>
            </a:r>
            <a:r>
              <a:rPr lang="en-IN" b="0" i="0" dirty="0">
                <a:effectLst/>
                <a:latin typeface="Open Sans" panose="020B0606030504020204" pitchFamily="34" charset="0"/>
              </a:rPr>
              <a:t>delivery</a:t>
            </a:r>
            <a:r>
              <a:rPr lang="en-US" b="0" i="0" dirty="0">
                <a:effectLst/>
                <a:latin typeface="Open Sans" panose="020B0606030504020204" pitchFamily="34" charset="0"/>
              </a:rPr>
              <a:t> advertising campaigns are a combination of traditional and non-traditional, so in addition to online and print marketing, make your presence known in the community.</a:t>
            </a:r>
            <a:endParaRPr lang="en-IN" dirty="0"/>
          </a:p>
        </p:txBody>
      </p:sp>
    </p:spTree>
    <p:extLst>
      <p:ext uri="{BB962C8B-B14F-4D97-AF65-F5344CB8AC3E}">
        <p14:creationId xmlns:p14="http://schemas.microsoft.com/office/powerpoint/2010/main" val="87550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B6F8D-8273-4FB0-A78D-62CBA81FE0A6}"/>
              </a:ext>
            </a:extLst>
          </p:cNvPr>
          <p:cNvSpPr txBox="1"/>
          <p:nvPr/>
        </p:nvSpPr>
        <p:spPr>
          <a:xfrm>
            <a:off x="403412" y="376518"/>
            <a:ext cx="5692588" cy="369332"/>
          </a:xfrm>
          <a:prstGeom prst="rect">
            <a:avLst/>
          </a:prstGeom>
          <a:noFill/>
        </p:spPr>
        <p:txBody>
          <a:bodyPr wrap="square" rtlCol="0">
            <a:spAutoFit/>
          </a:bodyPr>
          <a:lstStyle/>
          <a:p>
            <a:r>
              <a:rPr lang="it-IT" b="1" i="0" u="sng" dirty="0">
                <a:solidFill>
                  <a:srgbClr val="676767"/>
                </a:solidFill>
                <a:effectLst/>
                <a:latin typeface="Open Sans" panose="020B0606030504020204" pitchFamily="34" charset="0"/>
              </a:rPr>
              <a:t>A Strategic Social Media Campaign</a:t>
            </a:r>
            <a:endParaRPr lang="en-IN" u="sng" dirty="0"/>
          </a:p>
        </p:txBody>
      </p:sp>
      <p:sp>
        <p:nvSpPr>
          <p:cNvPr id="3" name="TextBox 2">
            <a:extLst>
              <a:ext uri="{FF2B5EF4-FFF2-40B4-BE49-F238E27FC236}">
                <a16:creationId xmlns:a16="http://schemas.microsoft.com/office/drawing/2014/main" id="{564B93AE-7D12-4B3E-8C13-E6A4A514F2F8}"/>
              </a:ext>
            </a:extLst>
          </p:cNvPr>
          <p:cNvSpPr txBox="1"/>
          <p:nvPr/>
        </p:nvSpPr>
        <p:spPr>
          <a:xfrm>
            <a:off x="815788" y="959224"/>
            <a:ext cx="10587318" cy="1754326"/>
          </a:xfrm>
          <a:prstGeom prst="rect">
            <a:avLst/>
          </a:prstGeom>
          <a:noFill/>
        </p:spPr>
        <p:txBody>
          <a:bodyPr wrap="square" rtlCol="0">
            <a:spAutoFit/>
          </a:bodyPr>
          <a:lstStyle/>
          <a:p>
            <a:r>
              <a:rPr lang="en-US" b="0" i="0" dirty="0">
                <a:effectLst/>
                <a:latin typeface="Open Sans" panose="020B0606030504020204" pitchFamily="34" charset="0"/>
              </a:rPr>
              <a:t>You need to make sure you’re reaching customers on social media to deepen relationships and humanize your brand. Find out which platforms your customers frequent and build a page there. You can use that page to offer sale and promotional updates, provide customer service, or give customers a fun behind-the-scenes look at your company. Customers love to hear about community initiatives participate in and stories of employees going out of their way to satisfy their customers.</a:t>
            </a:r>
            <a:endParaRPr lang="en-IN" dirty="0"/>
          </a:p>
        </p:txBody>
      </p:sp>
      <p:sp>
        <p:nvSpPr>
          <p:cNvPr id="5" name="TextBox 4">
            <a:extLst>
              <a:ext uri="{FF2B5EF4-FFF2-40B4-BE49-F238E27FC236}">
                <a16:creationId xmlns:a16="http://schemas.microsoft.com/office/drawing/2014/main" id="{2F6CD9E2-0E87-416F-907A-04B591EBE9D8}"/>
              </a:ext>
            </a:extLst>
          </p:cNvPr>
          <p:cNvSpPr txBox="1"/>
          <p:nvPr/>
        </p:nvSpPr>
        <p:spPr>
          <a:xfrm>
            <a:off x="815787" y="3630706"/>
            <a:ext cx="10587319" cy="1200329"/>
          </a:xfrm>
          <a:prstGeom prst="rect">
            <a:avLst/>
          </a:prstGeom>
          <a:noFill/>
        </p:spPr>
        <p:txBody>
          <a:bodyPr wrap="square" rtlCol="0">
            <a:spAutoFit/>
          </a:bodyPr>
          <a:lstStyle/>
          <a:p>
            <a:r>
              <a:rPr lang="en-US" dirty="0">
                <a:solidFill>
                  <a:srgbClr val="333333"/>
                </a:solidFill>
                <a:latin typeface="roboto condensed" panose="02000000000000000000" pitchFamily="2" charset="0"/>
              </a:rPr>
              <a:t>Drone</a:t>
            </a:r>
            <a:r>
              <a:rPr lang="en-US" b="0" i="0" dirty="0">
                <a:solidFill>
                  <a:srgbClr val="333333"/>
                </a:solidFill>
                <a:effectLst/>
                <a:latin typeface="roboto condensed" panose="02000000000000000000" pitchFamily="2" charset="0"/>
              </a:rPr>
              <a:t> Delivery must rapidly expand into the market and highly emphasize improving its product quality by promoting research and development of drone technology. Airway delivery needs to spread awareness about the benefits of the drone delivery method and focus on interacting with its users to provide the best possible service. It is empirical that the company keeps expanding and keep raising the competitive barrier to be the industry leader</a:t>
            </a:r>
            <a:endParaRPr lang="en-IN" dirty="0"/>
          </a:p>
        </p:txBody>
      </p:sp>
      <p:sp>
        <p:nvSpPr>
          <p:cNvPr id="6" name="TextBox 5">
            <a:extLst>
              <a:ext uri="{FF2B5EF4-FFF2-40B4-BE49-F238E27FC236}">
                <a16:creationId xmlns:a16="http://schemas.microsoft.com/office/drawing/2014/main" id="{5A948974-F3EF-43A9-A8D0-BB78FFC99F7D}"/>
              </a:ext>
            </a:extLst>
          </p:cNvPr>
          <p:cNvSpPr txBox="1"/>
          <p:nvPr/>
        </p:nvSpPr>
        <p:spPr>
          <a:xfrm>
            <a:off x="403412" y="2949388"/>
            <a:ext cx="5692588" cy="461665"/>
          </a:xfrm>
          <a:prstGeom prst="rect">
            <a:avLst/>
          </a:prstGeom>
          <a:noFill/>
        </p:spPr>
        <p:txBody>
          <a:bodyPr wrap="square" rtlCol="0">
            <a:spAutoFit/>
          </a:bodyPr>
          <a:lstStyle/>
          <a:p>
            <a:r>
              <a:rPr lang="en-IN" sz="2400" b="1" i="0" u="sng" cap="all" dirty="0">
                <a:effectLst/>
                <a:latin typeface="Arial Narrow" panose="020B0606020202030204" pitchFamily="34" charset="0"/>
              </a:rPr>
              <a:t>CONCLUSION</a:t>
            </a:r>
            <a:endParaRPr lang="en-IN" sz="2400" u="sng" dirty="0">
              <a:latin typeface="Arial Narrow" panose="020B0606020202030204" pitchFamily="34" charset="0"/>
            </a:endParaRPr>
          </a:p>
        </p:txBody>
      </p:sp>
    </p:spTree>
    <p:extLst>
      <p:ext uri="{BB962C8B-B14F-4D97-AF65-F5344CB8AC3E}">
        <p14:creationId xmlns:p14="http://schemas.microsoft.com/office/powerpoint/2010/main" val="5999201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{BE4560CB-8874-4B81-98AD-4F38A5BB9252}tf22712842_win32</Template>
  <TotalTime>357</TotalTime>
  <Words>2670</Words>
  <Application>Microsoft Office PowerPoint</Application>
  <PresentationFormat>Widescreen</PresentationFormat>
  <Paragraphs>191</Paragraphs>
  <Slides>20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Black</vt:lpstr>
      <vt:lpstr>Arial Narrow</vt:lpstr>
      <vt:lpstr>Arial Rounded MT Bold</vt:lpstr>
      <vt:lpstr>Bookman Old Style</vt:lpstr>
      <vt:lpstr>Calibri</vt:lpstr>
      <vt:lpstr>Franklin Gothic Book</vt:lpstr>
      <vt:lpstr>inherit</vt:lpstr>
      <vt:lpstr>Open Sans</vt:lpstr>
      <vt:lpstr>Roboto Condensed</vt:lpstr>
      <vt:lpstr>SourceSansPro</vt:lpstr>
      <vt:lpstr>Verdana</vt:lpstr>
      <vt:lpstr>1_RetrospectVTI</vt:lpstr>
      <vt:lpstr>National management Olympiad </vt:lpstr>
      <vt:lpstr>Case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management Olympiad</dc:title>
  <dc:creator>Sanchit Bhardwaj</dc:creator>
  <cp:lastModifiedBy>Sanchit Bhardwaj</cp:lastModifiedBy>
  <cp:revision>20</cp:revision>
  <dcterms:created xsi:type="dcterms:W3CDTF">2022-01-09T16:19:57Z</dcterms:created>
  <dcterms:modified xsi:type="dcterms:W3CDTF">2022-01-10T05:20:47Z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